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44"/>
  </p:notesMasterIdLst>
  <p:handoutMasterIdLst>
    <p:handoutMasterId r:id="rId45"/>
  </p:handoutMasterIdLst>
  <p:sldIdLst>
    <p:sldId id="277" r:id="rId2"/>
    <p:sldId id="336" r:id="rId3"/>
    <p:sldId id="380" r:id="rId4"/>
    <p:sldId id="421" r:id="rId5"/>
    <p:sldId id="401" r:id="rId6"/>
    <p:sldId id="406" r:id="rId7"/>
    <p:sldId id="294" r:id="rId8"/>
    <p:sldId id="328" r:id="rId9"/>
    <p:sldId id="322" r:id="rId10"/>
    <p:sldId id="416" r:id="rId11"/>
    <p:sldId id="403" r:id="rId12"/>
    <p:sldId id="373" r:id="rId13"/>
    <p:sldId id="400" r:id="rId14"/>
    <p:sldId id="415" r:id="rId15"/>
    <p:sldId id="426" r:id="rId16"/>
    <p:sldId id="420" r:id="rId17"/>
    <p:sldId id="329" r:id="rId18"/>
    <p:sldId id="345" r:id="rId19"/>
    <p:sldId id="348" r:id="rId20"/>
    <p:sldId id="372" r:id="rId21"/>
    <p:sldId id="354" r:id="rId22"/>
    <p:sldId id="405" r:id="rId23"/>
    <p:sldId id="346" r:id="rId24"/>
    <p:sldId id="386" r:id="rId25"/>
    <p:sldId id="412" r:id="rId26"/>
    <p:sldId id="364" r:id="rId27"/>
    <p:sldId id="357" r:id="rId28"/>
    <p:sldId id="358" r:id="rId29"/>
    <p:sldId id="422" r:id="rId30"/>
    <p:sldId id="360" r:id="rId31"/>
    <p:sldId id="361" r:id="rId32"/>
    <p:sldId id="307" r:id="rId33"/>
    <p:sldId id="425" r:id="rId34"/>
    <p:sldId id="423" r:id="rId35"/>
    <p:sldId id="424" r:id="rId36"/>
    <p:sldId id="318" r:id="rId37"/>
    <p:sldId id="417" r:id="rId38"/>
    <p:sldId id="418" r:id="rId39"/>
    <p:sldId id="413" r:id="rId40"/>
    <p:sldId id="389" r:id="rId41"/>
    <p:sldId id="394" r:id="rId42"/>
    <p:sldId id="419" r:id="rId43"/>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D1C98E6-2A69-4E8C-BACF-908D0ABADEF8}">
          <p14:sldIdLst>
            <p14:sldId id="277"/>
            <p14:sldId id="336"/>
            <p14:sldId id="380"/>
            <p14:sldId id="421"/>
            <p14:sldId id="401"/>
            <p14:sldId id="406"/>
          </p14:sldIdLst>
        </p14:section>
        <p14:section name="Activités" id="{542D1839-836C-43EE-82D7-7B27D52CD809}">
          <p14:sldIdLst>
            <p14:sldId id="294"/>
          </p14:sldIdLst>
        </p14:section>
        <p14:section name="Activités // ORC" id="{8B25D8DD-8BBB-4E49-8063-434BABC4AF8F}">
          <p14:sldIdLst>
            <p14:sldId id="328"/>
            <p14:sldId id="322"/>
            <p14:sldId id="416"/>
            <p14:sldId id="403"/>
            <p14:sldId id="373"/>
            <p14:sldId id="400"/>
            <p14:sldId id="415"/>
            <p14:sldId id="426"/>
            <p14:sldId id="420"/>
          </p14:sldIdLst>
        </p14:section>
        <p14:section name="Activités // Compresseurs" id="{DBE3EEB2-0A8C-4787-A44E-DFD33675BE34}">
          <p14:sldIdLst>
            <p14:sldId id="329"/>
            <p14:sldId id="345"/>
            <p14:sldId id="348"/>
            <p14:sldId id="372"/>
            <p14:sldId id="354"/>
            <p14:sldId id="405"/>
          </p14:sldIdLst>
        </p14:section>
        <p14:section name="R&amp;D et production" id="{0500F558-1B7D-464B-82EC-2A8D764F10C1}">
          <p14:sldIdLst>
            <p14:sldId id="346"/>
            <p14:sldId id="386"/>
            <p14:sldId id="412"/>
            <p14:sldId id="364"/>
          </p14:sldIdLst>
        </p14:section>
        <p14:section name="Organisation et gouvernance" id="{EA67B73A-8C7A-425C-9FA6-CAC4EF4C53E8}">
          <p14:sldIdLst>
            <p14:sldId id="357"/>
            <p14:sldId id="358"/>
            <p14:sldId id="422"/>
            <p14:sldId id="360"/>
            <p14:sldId id="361"/>
          </p14:sldIdLst>
        </p14:section>
        <p14:section name="Stratégie et perspectives" id="{64742F61-034C-4222-9C8C-1AE655130446}">
          <p14:sldIdLst>
            <p14:sldId id="307"/>
            <p14:sldId id="425"/>
            <p14:sldId id="423"/>
            <p14:sldId id="424"/>
          </p14:sldIdLst>
        </p14:section>
        <p14:section name="ANNEXES" id="{0B0D78B4-A2D8-45FB-81DF-94B37FC09CF4}">
          <p14:sldIdLst>
            <p14:sldId id="318"/>
            <p14:sldId id="417"/>
            <p14:sldId id="418"/>
            <p14:sldId id="413"/>
            <p14:sldId id="389"/>
            <p14:sldId id="394"/>
            <p14:sldId id="41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65"/>
    <a:srgbClr val="35B4AD"/>
    <a:srgbClr val="9CBCCF"/>
    <a:srgbClr val="46A1B9"/>
    <a:srgbClr val="7CBBCF"/>
    <a:srgbClr val="E7EFF4"/>
    <a:srgbClr val="B5D4E0"/>
    <a:srgbClr val="35829A"/>
    <a:srgbClr val="336D84"/>
    <a:srgbClr val="90D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6754" autoAdjust="0"/>
  </p:normalViewPr>
  <p:slideViewPr>
    <p:cSldViewPr snapToGrid="0" snapToObjects="1">
      <p:cViewPr varScale="1">
        <p:scale>
          <a:sx n="86" d="100"/>
          <a:sy n="86" d="100"/>
        </p:scale>
        <p:origin x="331" y="62"/>
      </p:cViewPr>
      <p:guideLst>
        <p:guide orient="horz" pos="2160"/>
        <p:guide pos="3840"/>
      </p:guideLst>
    </p:cSldViewPr>
  </p:slideViewPr>
  <p:outlineViewPr>
    <p:cViewPr>
      <p:scale>
        <a:sx n="33" d="100"/>
        <a:sy n="33" d="100"/>
      </p:scale>
      <p:origin x="0" y="0"/>
    </p:cViewPr>
  </p:outlineViewPr>
  <p:notesTextViewPr>
    <p:cViewPr>
      <p:scale>
        <a:sx n="20" d="100"/>
        <a:sy n="20" d="100"/>
      </p:scale>
      <p:origin x="0" y="0"/>
    </p:cViewPr>
  </p:notesText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CAMPOLLU\Documents\02.%20Ex&#233;cution\02.%20Enogia\04.%20Excel\Graphs%20DE.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DAVIDCN\AppData\Local\Microsoft\Windows\INetCache\Content.Outlook\12HU9MPA\2020_Talbeaux%20sources%20pour%20management%20presentation.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milp-p2\CSEC-Comfi$\Clients\Clients\00_Missions%20ponctuelles\2020_10_ENOGIA\2010_10_Management%20presentation_ENOGIA\Copie%20de%202020_Talbeaux%20sources%20pour%20management%20presentation.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57710308651911E-2"/>
          <c:y val="0.12978941041046713"/>
          <c:w val="0.91284579382696174"/>
          <c:h val="0.65235390794335335"/>
        </c:manualLayout>
      </c:layout>
      <c:barChart>
        <c:barDir val="bar"/>
        <c:grouping val="percentStacked"/>
        <c:varyColors val="0"/>
        <c:ser>
          <c:idx val="0"/>
          <c:order val="0"/>
          <c:tx>
            <c:strRef>
              <c:f>Feuil1!$B$1</c:f>
              <c:strCache>
                <c:ptCount val="1"/>
                <c:pt idx="0">
                  <c:v>France</c:v>
                </c:pt>
              </c:strCache>
            </c:strRef>
          </c:tx>
          <c:spPr>
            <a:solidFill>
              <a:srgbClr val="35B4AD"/>
            </a:solidFill>
            <a:ln>
              <a:noFill/>
            </a:ln>
            <a:effectLst/>
          </c:spPr>
          <c:invertIfNegative val="0"/>
          <c:dPt>
            <c:idx val="0"/>
            <c:invertIfNegative val="0"/>
            <c:bubble3D val="0"/>
            <c:spPr>
              <a:solidFill>
                <a:srgbClr val="9CBCCF"/>
              </a:solidFill>
              <a:ln>
                <a:noFill/>
              </a:ln>
              <a:effectLst/>
            </c:spPr>
            <c:extLst>
              <c:ext xmlns:c16="http://schemas.microsoft.com/office/drawing/2014/chart" uri="{C3380CC4-5D6E-409C-BE32-E72D297353CC}">
                <c16:uniqueId val="{00000002-019C-49FA-8513-DD9BDFF8946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Catégorie 1</c:v>
                </c:pt>
              </c:strCache>
            </c:strRef>
          </c:cat>
          <c:val>
            <c:numRef>
              <c:f>Feuil1!$B$2</c:f>
              <c:numCache>
                <c:formatCode>0%</c:formatCode>
                <c:ptCount val="1"/>
                <c:pt idx="0">
                  <c:v>0.27</c:v>
                </c:pt>
              </c:numCache>
            </c:numRef>
          </c:val>
          <c:extLst>
            <c:ext xmlns:c16="http://schemas.microsoft.com/office/drawing/2014/chart" uri="{C3380CC4-5D6E-409C-BE32-E72D297353CC}">
              <c16:uniqueId val="{00000000-019C-49FA-8513-DD9BDFF89465}"/>
            </c:ext>
          </c:extLst>
        </c:ser>
        <c:ser>
          <c:idx val="1"/>
          <c:order val="1"/>
          <c:tx>
            <c:strRef>
              <c:f>Feuil1!$C$1</c:f>
              <c:strCache>
                <c:ptCount val="1"/>
                <c:pt idx="0">
                  <c:v>International</c:v>
                </c:pt>
              </c:strCache>
            </c:strRef>
          </c:tx>
          <c:spPr>
            <a:solidFill>
              <a:srgbClr val="3582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Catégorie 1</c:v>
                </c:pt>
              </c:strCache>
            </c:strRef>
          </c:cat>
          <c:val>
            <c:numRef>
              <c:f>Feuil1!$C$2</c:f>
              <c:numCache>
                <c:formatCode>0%</c:formatCode>
                <c:ptCount val="1"/>
                <c:pt idx="0">
                  <c:v>0.73</c:v>
                </c:pt>
              </c:numCache>
            </c:numRef>
          </c:val>
          <c:extLst>
            <c:ext xmlns:c16="http://schemas.microsoft.com/office/drawing/2014/chart" uri="{C3380CC4-5D6E-409C-BE32-E72D297353CC}">
              <c16:uniqueId val="{00000001-019C-49FA-8513-DD9BDFF89465}"/>
            </c:ext>
          </c:extLst>
        </c:ser>
        <c:dLbls>
          <c:dLblPos val="ctr"/>
          <c:showLegendKey val="0"/>
          <c:showVal val="1"/>
          <c:showCatName val="0"/>
          <c:showSerName val="0"/>
          <c:showPercent val="0"/>
          <c:showBubbleSize val="0"/>
        </c:dLbls>
        <c:gapWidth val="150"/>
        <c:overlap val="100"/>
        <c:axId val="815893248"/>
        <c:axId val="815894424"/>
      </c:barChart>
      <c:catAx>
        <c:axId val="815893248"/>
        <c:scaling>
          <c:orientation val="minMax"/>
        </c:scaling>
        <c:delete val="1"/>
        <c:axPos val="l"/>
        <c:numFmt formatCode="General" sourceLinked="1"/>
        <c:majorTickMark val="none"/>
        <c:minorTickMark val="none"/>
        <c:tickLblPos val="nextTo"/>
        <c:crossAx val="815894424"/>
        <c:crosses val="autoZero"/>
        <c:auto val="1"/>
        <c:lblAlgn val="ctr"/>
        <c:lblOffset val="100"/>
        <c:noMultiLvlLbl val="0"/>
      </c:catAx>
      <c:valAx>
        <c:axId val="815894424"/>
        <c:scaling>
          <c:orientation val="minMax"/>
        </c:scaling>
        <c:delete val="1"/>
        <c:axPos val="b"/>
        <c:numFmt formatCode="0%" sourceLinked="1"/>
        <c:majorTickMark val="none"/>
        <c:minorTickMark val="none"/>
        <c:tickLblPos val="nextTo"/>
        <c:crossAx val="8158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spPr>
            <a:solidFill>
              <a:srgbClr val="35829A"/>
            </a:solidFill>
          </c:spPr>
          <c:dPt>
            <c:idx val="0"/>
            <c:bubble3D val="0"/>
            <c:spPr>
              <a:solidFill>
                <a:srgbClr val="35829A"/>
              </a:solidFill>
              <a:ln w="19050">
                <a:solidFill>
                  <a:schemeClr val="lt1"/>
                </a:solidFill>
              </a:ln>
              <a:effectLst/>
            </c:spPr>
            <c:extLst>
              <c:ext xmlns:c16="http://schemas.microsoft.com/office/drawing/2014/chart" uri="{C3380CC4-5D6E-409C-BE32-E72D297353CC}">
                <c16:uniqueId val="{00000001-5A8C-4DE7-A7C3-37B65FCD4086}"/>
              </c:ext>
            </c:extLst>
          </c:dPt>
          <c:dPt>
            <c:idx val="1"/>
            <c:bubble3D val="0"/>
            <c:spPr>
              <a:solidFill>
                <a:srgbClr val="46A1B9"/>
              </a:solidFill>
              <a:ln w="19050">
                <a:solidFill>
                  <a:schemeClr val="lt1"/>
                </a:solidFill>
              </a:ln>
              <a:effectLst/>
            </c:spPr>
            <c:extLst>
              <c:ext xmlns:c16="http://schemas.microsoft.com/office/drawing/2014/chart" uri="{C3380CC4-5D6E-409C-BE32-E72D297353CC}">
                <c16:uniqueId val="{00000003-4E8B-463F-9DED-56A5E2D8B1BA}"/>
              </c:ext>
            </c:extLst>
          </c:dPt>
          <c:dPt>
            <c:idx val="2"/>
            <c:bubble3D val="0"/>
            <c:spPr>
              <a:solidFill>
                <a:srgbClr val="7CBBCF"/>
              </a:solidFill>
              <a:ln w="19050">
                <a:solidFill>
                  <a:schemeClr val="lt1"/>
                </a:solidFill>
              </a:ln>
              <a:effectLst/>
            </c:spPr>
            <c:extLst>
              <c:ext xmlns:c16="http://schemas.microsoft.com/office/drawing/2014/chart" uri="{C3380CC4-5D6E-409C-BE32-E72D297353CC}">
                <c16:uniqueId val="{00000002-4E8B-463F-9DED-56A5E2D8B1BA}"/>
              </c:ext>
            </c:extLst>
          </c:dPt>
          <c:dPt>
            <c:idx val="3"/>
            <c:bubble3D val="0"/>
            <c:spPr>
              <a:solidFill>
                <a:srgbClr val="B5D4E0"/>
              </a:solidFill>
              <a:ln w="19050">
                <a:solidFill>
                  <a:schemeClr val="lt1"/>
                </a:solidFill>
              </a:ln>
              <a:effectLst/>
            </c:spPr>
            <c:extLst>
              <c:ext xmlns:c16="http://schemas.microsoft.com/office/drawing/2014/chart" uri="{C3380CC4-5D6E-409C-BE32-E72D297353CC}">
                <c16:uniqueId val="{00000001-4E8B-463F-9DED-56A5E2D8B1B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Industrie</c:v>
                </c:pt>
                <c:pt idx="1">
                  <c:v>Biogaz/Gensets</c:v>
                </c:pt>
                <c:pt idx="2">
                  <c:v>Géothermie</c:v>
                </c:pt>
                <c:pt idx="3">
                  <c:v>Autres</c:v>
                </c:pt>
              </c:strCache>
            </c:strRef>
          </c:cat>
          <c:val>
            <c:numRef>
              <c:f>Feuil1!$B$2:$B$5</c:f>
              <c:numCache>
                <c:formatCode>0%</c:formatCode>
                <c:ptCount val="4"/>
                <c:pt idx="0">
                  <c:v>0.35</c:v>
                </c:pt>
                <c:pt idx="1">
                  <c:v>0.42</c:v>
                </c:pt>
                <c:pt idx="2">
                  <c:v>0.04</c:v>
                </c:pt>
                <c:pt idx="3">
                  <c:v>0.19</c:v>
                </c:pt>
              </c:numCache>
            </c:numRef>
          </c:val>
          <c:extLst>
            <c:ext xmlns:c16="http://schemas.microsoft.com/office/drawing/2014/chart" uri="{C3380CC4-5D6E-409C-BE32-E72D297353CC}">
              <c16:uniqueId val="{00000000-4E8B-463F-9DED-56A5E2D8B1BA}"/>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rgbClr val="16618D"/>
            </a:solidFill>
            <a:ln>
              <a:noFill/>
            </a:ln>
            <a:effectLst/>
          </c:spPr>
          <c:invertIfNegative val="0"/>
          <c:cat>
            <c:numRef>
              <c:f>Feuil1!$A$2:$A$3</c:f>
              <c:numCache>
                <c:formatCode>General</c:formatCode>
                <c:ptCount val="2"/>
                <c:pt idx="0">
                  <c:v>2020</c:v>
                </c:pt>
                <c:pt idx="1">
                  <c:v>2050</c:v>
                </c:pt>
              </c:numCache>
            </c:numRef>
          </c:cat>
          <c:val>
            <c:numRef>
              <c:f>Feuil1!$B$2:$B$3</c:f>
              <c:numCache>
                <c:formatCode>General</c:formatCode>
                <c:ptCount val="2"/>
                <c:pt idx="0">
                  <c:v>70</c:v>
                </c:pt>
                <c:pt idx="1">
                  <c:v>539</c:v>
                </c:pt>
              </c:numCache>
            </c:numRef>
          </c:val>
          <c:extLst>
            <c:ext xmlns:c16="http://schemas.microsoft.com/office/drawing/2014/chart" uri="{C3380CC4-5D6E-409C-BE32-E72D297353CC}">
              <c16:uniqueId val="{00000000-4A98-4632-8783-0A92A93B5FF0}"/>
            </c:ext>
          </c:extLst>
        </c:ser>
        <c:dLbls>
          <c:showLegendKey val="0"/>
          <c:showVal val="0"/>
          <c:showCatName val="0"/>
          <c:showSerName val="0"/>
          <c:showPercent val="0"/>
          <c:showBubbleSize val="0"/>
        </c:dLbls>
        <c:gapWidth val="100"/>
        <c:overlap val="-27"/>
        <c:axId val="815896776"/>
        <c:axId val="815892072"/>
      </c:barChart>
      <c:catAx>
        <c:axId val="815896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15892072"/>
        <c:crosses val="autoZero"/>
        <c:auto val="1"/>
        <c:lblAlgn val="ctr"/>
        <c:lblOffset val="100"/>
        <c:noMultiLvlLbl val="0"/>
      </c:catAx>
      <c:valAx>
        <c:axId val="8158920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15896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fr-FR" sz="1200" b="1" dirty="0">
                <a:solidFill>
                  <a:srgbClr val="004965"/>
                </a:solidFill>
              </a:rPr>
              <a:t>Valeur du marché des piles</a:t>
            </a:r>
            <a:r>
              <a:rPr lang="fr-FR" sz="1200" b="1" baseline="0" dirty="0">
                <a:solidFill>
                  <a:srgbClr val="004965"/>
                </a:solidFill>
              </a:rPr>
              <a:t> à combustible au niveau mondial (Mds$)</a:t>
            </a:r>
            <a:endParaRPr lang="fr-FR" sz="1200" b="1" dirty="0">
              <a:solidFill>
                <a:srgbClr val="004965"/>
              </a:solidFill>
            </a:endParaRPr>
          </a:p>
        </c:rich>
      </c:tx>
      <c:layout>
        <c:manualLayout>
          <c:xMode val="edge"/>
          <c:yMode val="edge"/>
          <c:x val="0.13639896373056995"/>
          <c:y val="1.4619883040935672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934536194633702E-2"/>
          <c:y val="0.10367338951052171"/>
          <c:w val="0.91611232371860252"/>
          <c:h val="0.77237417691209653"/>
        </c:manualLayout>
      </c:layout>
      <c:barChart>
        <c:barDir val="col"/>
        <c:grouping val="clustered"/>
        <c:varyColors val="0"/>
        <c:ser>
          <c:idx val="0"/>
          <c:order val="0"/>
          <c:spPr>
            <a:solidFill>
              <a:srgbClr val="35B4AD"/>
            </a:solidFill>
            <a:ln>
              <a:noFill/>
            </a:ln>
            <a:effectLst/>
          </c:spPr>
          <c:invertIfNegative val="0"/>
          <c:cat>
            <c:numRef>
              <c:f>'5'!$B$2:$B$16</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cat>
          <c:val>
            <c:numRef>
              <c:f>'5'!$C$2:$C$16</c:f>
              <c:numCache>
                <c:formatCode>General</c:formatCode>
                <c:ptCount val="15"/>
                <c:pt idx="0">
                  <c:v>3</c:v>
                </c:pt>
                <c:pt idx="1">
                  <c:v>4</c:v>
                </c:pt>
                <c:pt idx="2">
                  <c:v>5</c:v>
                </c:pt>
                <c:pt idx="3">
                  <c:v>6</c:v>
                </c:pt>
                <c:pt idx="4">
                  <c:v>8</c:v>
                </c:pt>
                <c:pt idx="5">
                  <c:v>9</c:v>
                </c:pt>
                <c:pt idx="6">
                  <c:v>10</c:v>
                </c:pt>
                <c:pt idx="7">
                  <c:v>14</c:v>
                </c:pt>
                <c:pt idx="8">
                  <c:v>18</c:v>
                </c:pt>
                <c:pt idx="9">
                  <c:v>22</c:v>
                </c:pt>
                <c:pt idx="10">
                  <c:v>29</c:v>
                </c:pt>
                <c:pt idx="11">
                  <c:v>32.5</c:v>
                </c:pt>
                <c:pt idx="12">
                  <c:v>39</c:v>
                </c:pt>
                <c:pt idx="13">
                  <c:v>45</c:v>
                </c:pt>
                <c:pt idx="14">
                  <c:v>53</c:v>
                </c:pt>
              </c:numCache>
            </c:numRef>
          </c:val>
          <c:extLst>
            <c:ext xmlns:c16="http://schemas.microsoft.com/office/drawing/2014/chart" uri="{C3380CC4-5D6E-409C-BE32-E72D297353CC}">
              <c16:uniqueId val="{00000000-ED95-49AD-96D2-59978CF44BF6}"/>
            </c:ext>
          </c:extLst>
        </c:ser>
        <c:dLbls>
          <c:showLegendKey val="0"/>
          <c:showVal val="0"/>
          <c:showCatName val="0"/>
          <c:showSerName val="0"/>
          <c:showPercent val="0"/>
          <c:showBubbleSize val="0"/>
        </c:dLbls>
        <c:gapWidth val="219"/>
        <c:overlap val="-27"/>
        <c:axId val="815895208"/>
        <c:axId val="815895600"/>
      </c:barChart>
      <c:catAx>
        <c:axId val="81589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815895600"/>
        <c:crosses val="autoZero"/>
        <c:auto val="1"/>
        <c:lblAlgn val="ctr"/>
        <c:lblOffset val="100"/>
        <c:noMultiLvlLbl val="0"/>
      </c:catAx>
      <c:valAx>
        <c:axId val="81589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81589520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554F"/>
              </a:solidFill>
              <a:ln w="19050">
                <a:solidFill>
                  <a:schemeClr val="lt1"/>
                </a:solidFill>
              </a:ln>
              <a:effectLst/>
            </c:spPr>
            <c:extLst>
              <c:ext xmlns:c16="http://schemas.microsoft.com/office/drawing/2014/chart" uri="{C3380CC4-5D6E-409C-BE32-E72D297353CC}">
                <c16:uniqueId val="{00000001-2C9A-B541-B8E6-1D005790A50C}"/>
              </c:ext>
            </c:extLst>
          </c:dPt>
          <c:dPt>
            <c:idx val="1"/>
            <c:bubble3D val="0"/>
            <c:spPr>
              <a:solidFill>
                <a:srgbClr val="176695"/>
              </a:solidFill>
              <a:ln w="19050">
                <a:solidFill>
                  <a:schemeClr val="lt1"/>
                </a:solidFill>
              </a:ln>
              <a:effectLst/>
            </c:spPr>
            <c:extLst>
              <c:ext xmlns:c16="http://schemas.microsoft.com/office/drawing/2014/chart" uri="{C3380CC4-5D6E-409C-BE32-E72D297353CC}">
                <c16:uniqueId val="{00000003-2C9A-B541-B8E6-1D005790A50C}"/>
              </c:ext>
            </c:extLst>
          </c:dPt>
          <c:dPt>
            <c:idx val="2"/>
            <c:bubble3D val="0"/>
            <c:spPr>
              <a:solidFill>
                <a:srgbClr val="35B4AD"/>
              </a:solidFill>
              <a:ln w="19050">
                <a:solidFill>
                  <a:schemeClr val="lt1"/>
                </a:solidFill>
              </a:ln>
              <a:effectLst/>
            </c:spPr>
            <c:extLst>
              <c:ext xmlns:c16="http://schemas.microsoft.com/office/drawing/2014/chart" uri="{C3380CC4-5D6E-409C-BE32-E72D297353CC}">
                <c16:uniqueId val="{00000005-2C9A-B541-B8E6-1D005790A50C}"/>
              </c:ext>
            </c:extLst>
          </c:dPt>
          <c:dPt>
            <c:idx val="3"/>
            <c:bubble3D val="0"/>
            <c:spPr>
              <a:solidFill>
                <a:srgbClr val="9CBCCF"/>
              </a:solidFill>
              <a:ln w="19050">
                <a:solidFill>
                  <a:schemeClr val="lt1"/>
                </a:solidFill>
              </a:ln>
              <a:effectLst/>
            </c:spPr>
            <c:extLst>
              <c:ext xmlns:c16="http://schemas.microsoft.com/office/drawing/2014/chart" uri="{C3380CC4-5D6E-409C-BE32-E72D297353CC}">
                <c16:uniqueId val="{00000007-2C9A-B541-B8E6-1D005790A50C}"/>
              </c:ext>
            </c:extLst>
          </c:dPt>
          <c:dLbls>
            <c:dLbl>
              <c:idx val="0"/>
              <c:layout>
                <c:manualLayout>
                  <c:x val="7.4999999999999997E-2"/>
                  <c:y val="-9.722222222222219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9A-B541-B8E6-1D005790A50C}"/>
                </c:ext>
              </c:extLst>
            </c:dLbl>
            <c:dLbl>
              <c:idx val="1"/>
              <c:layout>
                <c:manualLayout>
                  <c:x val="0.15"/>
                  <c:y val="-2.777777777777780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9A-B541-B8E6-1D005790A50C}"/>
                </c:ext>
              </c:extLst>
            </c:dLbl>
            <c:dLbl>
              <c:idx val="2"/>
              <c:layout>
                <c:manualLayout>
                  <c:x val="-0.16082141830530799"/>
                  <c:y val="2.020345569238990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C9A-B541-B8E6-1D005790A50C}"/>
                </c:ext>
              </c:extLst>
            </c:dLbl>
            <c:dLbl>
              <c:idx val="3"/>
              <c:layout>
                <c:manualLayout>
                  <c:x val="-0.108333333333333"/>
                  <c:y val="-4.629629629629630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C9A-B541-B8E6-1D005790A50C}"/>
                </c:ext>
              </c:extLst>
            </c:dLbl>
            <c:spPr>
              <a:noFill/>
              <a:ln>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fr-FR"/>
              </a:p>
            </c:txPr>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'Equipe '!$A$4:$A$7</c:f>
              <c:strCache>
                <c:ptCount val="4"/>
                <c:pt idx="0">
                  <c:v>R&amp;D</c:v>
                </c:pt>
                <c:pt idx="1">
                  <c:v>Commerce</c:v>
                </c:pt>
                <c:pt idx="2">
                  <c:v>Achats, Finance, RH</c:v>
                </c:pt>
                <c:pt idx="3">
                  <c:v>Production </c:v>
                </c:pt>
              </c:strCache>
            </c:strRef>
          </c:cat>
          <c:val>
            <c:numRef>
              <c:f>'Equipe '!$B$4:$B$7</c:f>
              <c:numCache>
                <c:formatCode>General</c:formatCode>
                <c:ptCount val="4"/>
                <c:pt idx="0">
                  <c:v>13</c:v>
                </c:pt>
                <c:pt idx="1">
                  <c:v>8</c:v>
                </c:pt>
                <c:pt idx="2">
                  <c:v>9</c:v>
                </c:pt>
                <c:pt idx="3">
                  <c:v>10</c:v>
                </c:pt>
              </c:numCache>
            </c:numRef>
          </c:val>
          <c:extLst>
            <c:ext xmlns:c16="http://schemas.microsoft.com/office/drawing/2014/chart" uri="{C3380CC4-5D6E-409C-BE32-E72D297353CC}">
              <c16:uniqueId val="{00000008-2C9A-B541-B8E6-1D005790A50C}"/>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4965"/>
              </a:solidFill>
              <a:ln w="19050">
                <a:solidFill>
                  <a:schemeClr val="lt1"/>
                </a:solidFill>
              </a:ln>
              <a:effectLst/>
            </c:spPr>
            <c:extLst>
              <c:ext xmlns:c16="http://schemas.microsoft.com/office/drawing/2014/chart" uri="{C3380CC4-5D6E-409C-BE32-E72D297353CC}">
                <c16:uniqueId val="{00000001-6F52-43B4-A6E2-5D272460F72F}"/>
              </c:ext>
            </c:extLst>
          </c:dPt>
          <c:dPt>
            <c:idx val="1"/>
            <c:bubble3D val="0"/>
            <c:spPr>
              <a:solidFill>
                <a:srgbClr val="176695"/>
              </a:solidFill>
              <a:ln w="19050">
                <a:solidFill>
                  <a:schemeClr val="lt1"/>
                </a:solidFill>
              </a:ln>
              <a:effectLst/>
            </c:spPr>
            <c:extLst>
              <c:ext xmlns:c16="http://schemas.microsoft.com/office/drawing/2014/chart" uri="{C3380CC4-5D6E-409C-BE32-E72D297353CC}">
                <c16:uniqueId val="{00000003-6F52-43B4-A6E2-5D272460F72F}"/>
              </c:ext>
            </c:extLst>
          </c:dPt>
          <c:dPt>
            <c:idx val="2"/>
            <c:bubble3D val="0"/>
            <c:spPr>
              <a:solidFill>
                <a:srgbClr val="35B4AD"/>
              </a:solidFill>
              <a:ln w="19050">
                <a:solidFill>
                  <a:schemeClr val="lt1"/>
                </a:solidFill>
              </a:ln>
              <a:effectLst/>
            </c:spPr>
            <c:extLst>
              <c:ext xmlns:c16="http://schemas.microsoft.com/office/drawing/2014/chart" uri="{C3380CC4-5D6E-409C-BE32-E72D297353CC}">
                <c16:uniqueId val="{00000005-6F52-43B4-A6E2-5D272460F72F}"/>
              </c:ext>
            </c:extLst>
          </c:dPt>
          <c:dPt>
            <c:idx val="3"/>
            <c:bubble3D val="0"/>
            <c:spPr>
              <a:solidFill>
                <a:srgbClr val="9CBCCF"/>
              </a:solidFill>
              <a:ln w="19050">
                <a:solidFill>
                  <a:schemeClr val="lt1"/>
                </a:solidFill>
              </a:ln>
              <a:effectLst/>
            </c:spPr>
            <c:extLst>
              <c:ext xmlns:c16="http://schemas.microsoft.com/office/drawing/2014/chart" uri="{C3380CC4-5D6E-409C-BE32-E72D297353CC}">
                <c16:uniqueId val="{00000007-6F52-43B4-A6E2-5D272460F72F}"/>
              </c:ext>
            </c:extLst>
          </c:dPt>
          <c:dLbls>
            <c:dLbl>
              <c:idx val="0"/>
              <c:layout>
                <c:manualLayout>
                  <c:x val="0.14557133490824345"/>
                  <c:y val="-3.063917665053486E-3"/>
                </c:manualLayout>
              </c:layout>
              <c:spPr>
                <a:noFill/>
                <a:ln>
                  <a:noFill/>
                </a:ln>
                <a:effectLst/>
              </c:spPr>
              <c:txPr>
                <a:bodyPr rot="0" spcFirstLastPara="1" vertOverflow="ellipsis" vert="horz" wrap="square" lIns="38100" tIns="19050" rIns="38100" bIns="19050" anchor="ctr" anchorCtr="0">
                  <a:spAutoFit/>
                </a:bodyPr>
                <a:lstStyle/>
                <a:p>
                  <a:pPr algn="l" rtl="0">
                    <a:defRPr lang="fr-FR" sz="1200" b="1" i="0" u="none" strike="noStrike" kern="1200" baseline="0">
                      <a:solidFill>
                        <a:prstClr val="black">
                          <a:lumMod val="75000"/>
                          <a:lumOff val="25000"/>
                        </a:prst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F52-43B4-A6E2-5D272460F72F}"/>
                </c:ext>
              </c:extLst>
            </c:dLbl>
            <c:dLbl>
              <c:idx val="1"/>
              <c:layout>
                <c:manualLayout>
                  <c:x val="-9.5917812181021564E-2"/>
                  <c:y val="0"/>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F52-43B4-A6E2-5D272460F72F}"/>
                </c:ext>
              </c:extLst>
            </c:dLbl>
            <c:dLbl>
              <c:idx val="2"/>
              <c:layout>
                <c:manualLayout>
                  <c:x val="-8.0555519602097878E-2"/>
                  <c:y val="-7.6530390685690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F52-43B4-A6E2-5D272460F72F}"/>
                </c:ext>
              </c:extLst>
            </c:dLbl>
            <c:dLbl>
              <c:idx val="3"/>
              <c:layout>
                <c:manualLayout>
                  <c:x val="-4.4444424608054055E-2"/>
                  <c:y val="-0.1077772845486873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6F52-43B4-A6E2-5D272460F72F}"/>
                </c:ext>
              </c:extLst>
            </c:dLbl>
            <c:spPr>
              <a:noFill/>
              <a:ln>
                <a:noFill/>
              </a:ln>
              <a:effectLst/>
            </c:spPr>
            <c:txPr>
              <a:bodyPr rot="0" spcFirstLastPara="1" vertOverflow="ellipsis" vert="horz" wrap="square" lIns="38100" tIns="19050" rIns="38100" bIns="19050" anchor="ctr" anchorCtr="0">
                <a:spAutoFit/>
              </a:bodyPr>
              <a:lstStyle/>
              <a:p>
                <a:pPr algn="r" rtl="0">
                  <a:defRPr lang="fr-FR" sz="1200" b="1" i="0" u="none" strike="noStrike" kern="1200" baseline="0">
                    <a:solidFill>
                      <a:prstClr val="black">
                        <a:lumMod val="75000"/>
                        <a:lumOff val="25000"/>
                      </a:prstClr>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Actionnariat!$A$3:$A$6</c:f>
              <c:strCache>
                <c:ptCount val="4"/>
                <c:pt idx="0">
                  <c:v>Fondateurs dirigeants et leur famille</c:v>
                </c:pt>
                <c:pt idx="1">
                  <c:v>Faurecia Ventures</c:v>
                </c:pt>
                <c:pt idx="2">
                  <c:v>Collaborateurs</c:v>
                </c:pt>
                <c:pt idx="3">
                  <c:v>Autres investisseurs</c:v>
                </c:pt>
              </c:strCache>
            </c:strRef>
          </c:cat>
          <c:val>
            <c:numRef>
              <c:f>Actionnariat!$B$3:$B$6</c:f>
              <c:numCache>
                <c:formatCode>0.0%</c:formatCode>
                <c:ptCount val="4"/>
                <c:pt idx="0">
                  <c:v>0.71799999999999997</c:v>
                </c:pt>
                <c:pt idx="1">
                  <c:v>0.16700000000000001</c:v>
                </c:pt>
                <c:pt idx="2">
                  <c:v>0.03</c:v>
                </c:pt>
                <c:pt idx="3">
                  <c:v>8.5000000000000006E-2</c:v>
                </c:pt>
              </c:numCache>
            </c:numRef>
          </c:val>
          <c:extLst>
            <c:ext xmlns:c16="http://schemas.microsoft.com/office/drawing/2014/chart" uri="{C3380CC4-5D6E-409C-BE32-E72D297353CC}">
              <c16:uniqueId val="{00000008-6F52-43B4-A6E2-5D272460F72F}"/>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rgbClr val="35B4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Feuil1!$A$2:$A$7</c:f>
              <c:numCache>
                <c:formatCode>General</c:formatCode>
                <c:ptCount val="6"/>
                <c:pt idx="0">
                  <c:v>2015</c:v>
                </c:pt>
                <c:pt idx="1">
                  <c:v>2016</c:v>
                </c:pt>
                <c:pt idx="2">
                  <c:v>2017</c:v>
                </c:pt>
                <c:pt idx="3">
                  <c:v>2018</c:v>
                </c:pt>
                <c:pt idx="4">
                  <c:v>2019</c:v>
                </c:pt>
                <c:pt idx="5">
                  <c:v>2020</c:v>
                </c:pt>
              </c:numCache>
            </c:numRef>
          </c:cat>
          <c:val>
            <c:numRef>
              <c:f>Feuil1!$B$2:$B$7</c:f>
              <c:numCache>
                <c:formatCode>#,##0</c:formatCode>
                <c:ptCount val="6"/>
                <c:pt idx="0">
                  <c:v>1439</c:v>
                </c:pt>
                <c:pt idx="1">
                  <c:v>1775</c:v>
                </c:pt>
                <c:pt idx="2">
                  <c:v>1772</c:v>
                </c:pt>
                <c:pt idx="3">
                  <c:v>3313</c:v>
                </c:pt>
                <c:pt idx="4">
                  <c:v>4862</c:v>
                </c:pt>
                <c:pt idx="5" formatCode="General">
                  <c:v>4668</c:v>
                </c:pt>
              </c:numCache>
            </c:numRef>
          </c:val>
          <c:extLst>
            <c:ext xmlns:c16="http://schemas.microsoft.com/office/drawing/2014/chart" uri="{C3380CC4-5D6E-409C-BE32-E72D297353CC}">
              <c16:uniqueId val="{00000000-D90A-479D-831B-91BD1F939747}"/>
            </c:ext>
          </c:extLst>
        </c:ser>
        <c:ser>
          <c:idx val="1"/>
          <c:order val="1"/>
          <c:tx>
            <c:strRef>
              <c:f>Feuil1!$C$1</c:f>
              <c:strCache>
                <c:ptCount val="1"/>
                <c:pt idx="0">
                  <c:v>Colonne1</c:v>
                </c:pt>
              </c:strCache>
            </c:strRef>
          </c:tx>
          <c:spPr>
            <a:solidFill>
              <a:schemeClr val="accent2"/>
            </a:solidFill>
            <a:ln>
              <a:solidFill>
                <a:srgbClr val="16618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Feuil1!$A$2:$A$7</c:f>
              <c:numCache>
                <c:formatCode>General</c:formatCode>
                <c:ptCount val="6"/>
                <c:pt idx="0">
                  <c:v>2015</c:v>
                </c:pt>
                <c:pt idx="1">
                  <c:v>2016</c:v>
                </c:pt>
                <c:pt idx="2">
                  <c:v>2017</c:v>
                </c:pt>
                <c:pt idx="3">
                  <c:v>2018</c:v>
                </c:pt>
                <c:pt idx="4">
                  <c:v>2019</c:v>
                </c:pt>
                <c:pt idx="5">
                  <c:v>2020</c:v>
                </c:pt>
              </c:numCache>
            </c:numRef>
          </c:cat>
          <c:val>
            <c:numRef>
              <c:f>Feuil1!$C$2:$C$7</c:f>
              <c:numCache>
                <c:formatCode>General</c:formatCode>
                <c:ptCount val="6"/>
              </c:numCache>
            </c:numRef>
          </c:val>
          <c:extLst>
            <c:ext xmlns:c16="http://schemas.microsoft.com/office/drawing/2014/chart" uri="{C3380CC4-5D6E-409C-BE32-E72D297353CC}">
              <c16:uniqueId val="{00000001-D90A-479D-831B-91BD1F939747}"/>
            </c:ext>
          </c:extLst>
        </c:ser>
        <c:dLbls>
          <c:showLegendKey val="0"/>
          <c:showVal val="1"/>
          <c:showCatName val="0"/>
          <c:showSerName val="0"/>
          <c:showPercent val="0"/>
          <c:showBubbleSize val="0"/>
        </c:dLbls>
        <c:gapWidth val="150"/>
        <c:overlap val="50"/>
        <c:axId val="815901480"/>
        <c:axId val="815895992"/>
      </c:barChart>
      <c:catAx>
        <c:axId val="8159014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5895992"/>
        <c:crosses val="autoZero"/>
        <c:auto val="1"/>
        <c:lblAlgn val="ctr"/>
        <c:lblOffset val="100"/>
        <c:noMultiLvlLbl val="0"/>
      </c:catAx>
      <c:valAx>
        <c:axId val="81589599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815901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rgbClr val="35B4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Feuil1!$A$2:$A$7</c:f>
              <c:numCache>
                <c:formatCode>General</c:formatCode>
                <c:ptCount val="6"/>
                <c:pt idx="0">
                  <c:v>2015</c:v>
                </c:pt>
                <c:pt idx="1">
                  <c:v>2016</c:v>
                </c:pt>
                <c:pt idx="2">
                  <c:v>2017</c:v>
                </c:pt>
                <c:pt idx="3">
                  <c:v>2018</c:v>
                </c:pt>
                <c:pt idx="4">
                  <c:v>2019</c:v>
                </c:pt>
                <c:pt idx="5">
                  <c:v>2020</c:v>
                </c:pt>
              </c:numCache>
            </c:numRef>
          </c:cat>
          <c:val>
            <c:numRef>
              <c:f>Feuil1!$B$2:$B$7</c:f>
              <c:numCache>
                <c:formatCode>#,##0</c:formatCode>
                <c:ptCount val="6"/>
                <c:pt idx="0" formatCode="General">
                  <c:v>839</c:v>
                </c:pt>
                <c:pt idx="1">
                  <c:v>1019</c:v>
                </c:pt>
                <c:pt idx="2">
                  <c:v>1844</c:v>
                </c:pt>
                <c:pt idx="3">
                  <c:v>2240</c:v>
                </c:pt>
                <c:pt idx="4">
                  <c:v>2539</c:v>
                </c:pt>
                <c:pt idx="5">
                  <c:v>1984</c:v>
                </c:pt>
              </c:numCache>
            </c:numRef>
          </c:val>
          <c:extLst>
            <c:ext xmlns:c16="http://schemas.microsoft.com/office/drawing/2014/chart" uri="{C3380CC4-5D6E-409C-BE32-E72D297353CC}">
              <c16:uniqueId val="{00000000-4A3B-4047-9A33-01AB2DCD85CF}"/>
            </c:ext>
          </c:extLst>
        </c:ser>
        <c:dLbls>
          <c:showLegendKey val="0"/>
          <c:showVal val="1"/>
          <c:showCatName val="0"/>
          <c:showSerName val="0"/>
          <c:showPercent val="0"/>
          <c:showBubbleSize val="0"/>
        </c:dLbls>
        <c:gapWidth val="219"/>
        <c:axId val="761301928"/>
        <c:axId val="761298792"/>
      </c:barChart>
      <c:catAx>
        <c:axId val="7613019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61298792"/>
        <c:crosses val="autoZero"/>
        <c:auto val="1"/>
        <c:lblAlgn val="ctr"/>
        <c:lblOffset val="100"/>
        <c:noMultiLvlLbl val="0"/>
      </c:catAx>
      <c:valAx>
        <c:axId val="7612987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761301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Part de R&amp;D subventionnée</c:v>
                </c:pt>
              </c:strCache>
            </c:strRef>
          </c:tx>
          <c:spPr>
            <a:solidFill>
              <a:srgbClr val="35B4AD"/>
            </a:solidFill>
            <a:ln>
              <a:noFill/>
            </a:ln>
            <a:effectLst/>
          </c:spPr>
          <c:invertIfNegative val="0"/>
          <c:dLbls>
            <c:dLbl>
              <c:idx val="0"/>
              <c:layout>
                <c:manualLayout>
                  <c:x val="5.2916666666666667E-2"/>
                  <c:y val="-7.6607801469067132E-1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layout>
                    <c:manualLayout>
                      <c:w val="0.10470444444444445"/>
                      <c:h val="5.4260007797963646E-2"/>
                    </c:manualLayout>
                  </c15:layout>
                </c:ext>
                <c:ext xmlns:c16="http://schemas.microsoft.com/office/drawing/2014/chart" uri="{C3380CC4-5D6E-409C-BE32-E72D297353CC}">
                  <c16:uniqueId val="{00000004-140B-4D78-AD28-B5AF39B362EA}"/>
                </c:ext>
              </c:extLst>
            </c:dLbl>
            <c:dLbl>
              <c:idx val="1"/>
              <c:layout>
                <c:manualLayout>
                  <c:x val="4.9388888888888892E-2"/>
                  <c:y val="4.178655624486922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40B-4D78-AD28-B5AF39B362EA}"/>
                </c:ext>
              </c:extLst>
            </c:dLbl>
            <c:dLbl>
              <c:idx val="2"/>
              <c:layout>
                <c:manualLayout>
                  <c:x val="5.2916666666666605E-2"/>
                  <c:y val="-4.178655624486998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40B-4D78-AD28-B5AF39B362EA}"/>
                </c:ext>
              </c:extLst>
            </c:dLbl>
            <c:dLbl>
              <c:idx val="3"/>
              <c:layout>
                <c:manualLayout>
                  <c:x val="4.9388888888888892E-2"/>
                  <c:y val="-2.9250424857407489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9426666666666664E-2"/>
                      <c:h val="5.8438663422450556E-2"/>
                    </c:manualLayout>
                  </c15:layout>
                </c:ext>
                <c:ext xmlns:c16="http://schemas.microsoft.com/office/drawing/2014/chart" uri="{C3380CC4-5D6E-409C-BE32-E72D297353CC}">
                  <c16:uniqueId val="{00000009-140B-4D78-AD28-B5AF39B362EA}"/>
                </c:ext>
              </c:extLst>
            </c:dLbl>
            <c:dLbl>
              <c:idx val="4"/>
              <c:layout>
                <c:manualLayout>
                  <c:x val="5.2916666666666605E-2"/>
                  <c:y val="7.660780146906713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40B-4D78-AD28-B5AF39B362EA}"/>
                </c:ext>
              </c:extLst>
            </c:dLbl>
            <c:dLbl>
              <c:idx val="5"/>
              <c:layout>
                <c:manualLayout>
                  <c:x val="5.2916666666666536E-2"/>
                  <c:y val="-7.660780146906713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40B-4D78-AD28-B5AF39B362EA}"/>
                </c:ext>
              </c:extLst>
            </c:dLbl>
            <c:dLbl>
              <c:idx val="6"/>
              <c:layout>
                <c:manualLayout>
                  <c:x val="5.2916666666666667E-2"/>
                  <c:y val="-1.25359668734608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40B-4D78-AD28-B5AF39B362EA}"/>
                </c:ext>
              </c:extLst>
            </c:dLbl>
            <c:dLbl>
              <c:idx val="7"/>
              <c:layout>
                <c:manualLayout>
                  <c:x val="5.2916666666666667E-2"/>
                  <c:y val="-2.92505893714084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0B-4D78-AD28-B5AF39B362E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Feuil1!$A$2:$A$9</c:f>
              <c:numCache>
                <c:formatCode>General</c:formatCode>
                <c:ptCount val="8"/>
                <c:pt idx="0">
                  <c:v>2013</c:v>
                </c:pt>
                <c:pt idx="1">
                  <c:v>2014</c:v>
                </c:pt>
                <c:pt idx="2">
                  <c:v>2015</c:v>
                </c:pt>
                <c:pt idx="3">
                  <c:v>2016</c:v>
                </c:pt>
                <c:pt idx="4">
                  <c:v>2017</c:v>
                </c:pt>
                <c:pt idx="5">
                  <c:v>2018</c:v>
                </c:pt>
                <c:pt idx="6">
                  <c:v>2019</c:v>
                </c:pt>
                <c:pt idx="7">
                  <c:v>2020</c:v>
                </c:pt>
              </c:numCache>
            </c:numRef>
          </c:cat>
          <c:val>
            <c:numRef>
              <c:f>Feuil1!$B$2:$B$9</c:f>
              <c:numCache>
                <c:formatCode>General</c:formatCode>
                <c:ptCount val="8"/>
                <c:pt idx="0">
                  <c:v>138</c:v>
                </c:pt>
                <c:pt idx="1">
                  <c:v>200</c:v>
                </c:pt>
                <c:pt idx="2">
                  <c:v>440</c:v>
                </c:pt>
                <c:pt idx="3">
                  <c:v>326</c:v>
                </c:pt>
                <c:pt idx="4">
                  <c:v>466</c:v>
                </c:pt>
                <c:pt idx="5">
                  <c:v>745</c:v>
                </c:pt>
                <c:pt idx="6">
                  <c:v>994</c:v>
                </c:pt>
                <c:pt idx="7">
                  <c:v>399</c:v>
                </c:pt>
              </c:numCache>
            </c:numRef>
          </c:val>
          <c:extLst>
            <c:ext xmlns:c16="http://schemas.microsoft.com/office/drawing/2014/chart" uri="{C3380CC4-5D6E-409C-BE32-E72D297353CC}">
              <c16:uniqueId val="{00000000-11CD-4A80-839D-5B418EED0200}"/>
            </c:ext>
          </c:extLst>
        </c:ser>
        <c:ser>
          <c:idx val="1"/>
          <c:order val="1"/>
          <c:tx>
            <c:strRef>
              <c:f>Feuil1!$C$1</c:f>
              <c:strCache>
                <c:ptCount val="1"/>
                <c:pt idx="0">
                  <c:v>Part de R&amp;D non subventionnée </c:v>
                </c:pt>
              </c:strCache>
            </c:strRef>
          </c:tx>
          <c:spPr>
            <a:solidFill>
              <a:srgbClr val="336D84"/>
            </a:solidFill>
            <a:ln>
              <a:noFill/>
            </a:ln>
            <a:effectLst/>
          </c:spPr>
          <c:invertIfNegative val="0"/>
          <c:dLbls>
            <c:dLbl>
              <c:idx val="0"/>
              <c:layout>
                <c:manualLayout>
                  <c:x val="5.2916666666666654E-2"/>
                  <c:y val="-1.6451400104065985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9426666666666664E-2"/>
                      <c:h val="5.8438663422450556E-2"/>
                    </c:manualLayout>
                  </c15:layout>
                </c:ext>
                <c:ext xmlns:c16="http://schemas.microsoft.com/office/drawing/2014/chart" uri="{C3380CC4-5D6E-409C-BE32-E72D297353CC}">
                  <c16:uniqueId val="{00000003-140B-4D78-AD28-B5AF39B362EA}"/>
                </c:ext>
              </c:extLst>
            </c:dLbl>
            <c:dLbl>
              <c:idx val="1"/>
              <c:layout>
                <c:manualLayout>
                  <c:x val="4.938888888888892E-2"/>
                  <c:y val="6.267983436730299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layout>
                    <c:manualLayout>
                      <c:w val="5.3339999999999999E-2"/>
                      <c:h val="7.097463029591132E-2"/>
                    </c:manualLayout>
                  </c15:layout>
                </c:ext>
                <c:ext xmlns:c16="http://schemas.microsoft.com/office/drawing/2014/chart" uri="{C3380CC4-5D6E-409C-BE32-E72D297353CC}">
                  <c16:uniqueId val="{00000005-140B-4D78-AD28-B5AF39B362EA}"/>
                </c:ext>
              </c:extLst>
            </c:dLbl>
            <c:dLbl>
              <c:idx val="2"/>
              <c:layout>
                <c:manualLayout>
                  <c:x val="4.9388888888888892E-2"/>
                  <c:y val="4.178655624486922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40B-4D78-AD28-B5AF39B362EA}"/>
                </c:ext>
              </c:extLst>
            </c:dLbl>
            <c:dLbl>
              <c:idx val="3"/>
              <c:layout>
                <c:manualLayout>
                  <c:x val="5.291666666666673E-2"/>
                  <c:y val="-1.24928642052082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0B-4D78-AD28-B5AF39B362EA}"/>
                </c:ext>
              </c:extLst>
            </c:dLbl>
            <c:dLbl>
              <c:idx val="4"/>
              <c:layout>
                <c:manualLayout>
                  <c:x val="5.2916666666666605E-2"/>
                  <c:y val="8.357311248973844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40B-4D78-AD28-B5AF39B362EA}"/>
                </c:ext>
              </c:extLst>
            </c:dLbl>
            <c:dLbl>
              <c:idx val="5"/>
              <c:layout>
                <c:manualLayout>
                  <c:x val="4.938888888888876E-2"/>
                  <c:y val="4.178655624486922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40B-4D78-AD28-B5AF39B362EA}"/>
                </c:ext>
              </c:extLst>
            </c:dLbl>
            <c:dLbl>
              <c:idx val="6"/>
              <c:layout>
                <c:manualLayout>
                  <c:x val="5.2916666666666667E-2"/>
                  <c:y val="8.357311248973844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40B-4D78-AD28-B5AF39B362EA}"/>
                </c:ext>
              </c:extLst>
            </c:dLbl>
            <c:dLbl>
              <c:idx val="7"/>
              <c:layout>
                <c:manualLayout>
                  <c:x val="5.2916666666666667E-2"/>
                  <c:y val="-2.92505893714084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0B-4D78-AD28-B5AF39B362E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Feuil1!$A$2:$A$9</c:f>
              <c:numCache>
                <c:formatCode>General</c:formatCode>
                <c:ptCount val="8"/>
                <c:pt idx="0">
                  <c:v>2013</c:v>
                </c:pt>
                <c:pt idx="1">
                  <c:v>2014</c:v>
                </c:pt>
                <c:pt idx="2">
                  <c:v>2015</c:v>
                </c:pt>
                <c:pt idx="3">
                  <c:v>2016</c:v>
                </c:pt>
                <c:pt idx="4">
                  <c:v>2017</c:v>
                </c:pt>
                <c:pt idx="5">
                  <c:v>2018</c:v>
                </c:pt>
                <c:pt idx="6">
                  <c:v>2019</c:v>
                </c:pt>
                <c:pt idx="7">
                  <c:v>2020</c:v>
                </c:pt>
              </c:numCache>
            </c:numRef>
          </c:cat>
          <c:val>
            <c:numRef>
              <c:f>Feuil1!$C$2:$C$9</c:f>
              <c:numCache>
                <c:formatCode>General</c:formatCode>
                <c:ptCount val="8"/>
                <c:pt idx="0">
                  <c:v>113</c:v>
                </c:pt>
                <c:pt idx="1">
                  <c:v>64</c:v>
                </c:pt>
                <c:pt idx="2">
                  <c:v>149</c:v>
                </c:pt>
                <c:pt idx="3">
                  <c:v>311</c:v>
                </c:pt>
                <c:pt idx="4">
                  <c:v>127</c:v>
                </c:pt>
                <c:pt idx="5">
                  <c:v>676</c:v>
                </c:pt>
                <c:pt idx="6">
                  <c:v>244</c:v>
                </c:pt>
                <c:pt idx="7">
                  <c:v>440</c:v>
                </c:pt>
              </c:numCache>
            </c:numRef>
          </c:val>
          <c:extLst>
            <c:ext xmlns:c16="http://schemas.microsoft.com/office/drawing/2014/chart" uri="{C3380CC4-5D6E-409C-BE32-E72D297353CC}">
              <c16:uniqueId val="{00000001-11CD-4A80-839D-5B418EED0200}"/>
            </c:ext>
          </c:extLst>
        </c:ser>
        <c:dLbls>
          <c:dLblPos val="ctr"/>
          <c:showLegendKey val="0"/>
          <c:showVal val="1"/>
          <c:showCatName val="0"/>
          <c:showSerName val="0"/>
          <c:showPercent val="0"/>
          <c:showBubbleSize val="0"/>
        </c:dLbls>
        <c:gapWidth val="150"/>
        <c:overlap val="100"/>
        <c:axId val="811222992"/>
        <c:axId val="811219072"/>
      </c:barChart>
      <c:catAx>
        <c:axId val="81122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1219072"/>
        <c:crosses val="autoZero"/>
        <c:auto val="1"/>
        <c:lblAlgn val="ctr"/>
        <c:lblOffset val="100"/>
        <c:noMultiLvlLbl val="0"/>
      </c:catAx>
      <c:valAx>
        <c:axId val="8112190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11222992"/>
        <c:crosses val="autoZero"/>
        <c:crossBetween val="between"/>
      </c:valAx>
      <c:spPr>
        <a:noFill/>
        <a:ln>
          <a:noFill/>
        </a:ln>
        <a:effectLst/>
      </c:spPr>
    </c:plotArea>
    <c:legend>
      <c:legendPos val="b"/>
      <c:layout>
        <c:manualLayout>
          <c:xMode val="edge"/>
          <c:yMode val="edge"/>
          <c:x val="2.7575353951209147E-2"/>
          <c:y val="0.84488223547849628"/>
          <c:w val="0.93028647252325891"/>
          <c:h val="0.1346301980814281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73D11A-7393-DD42-B734-B9B216BF32F3}"/>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6E13AF2-7B85-B641-8C37-3BB6413A385D}"/>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A163A12-8D43-1240-AB09-F3EADF1AC9F2}" type="datetimeFigureOut">
              <a:t>09/04/2021</a:t>
            </a:fld>
            <a:endParaRPr lang="fr-FR"/>
          </a:p>
        </p:txBody>
      </p:sp>
      <p:sp>
        <p:nvSpPr>
          <p:cNvPr id="4" name="Espace réservé du pied de page 3">
            <a:extLst>
              <a:ext uri="{FF2B5EF4-FFF2-40B4-BE49-F238E27FC236}">
                <a16:creationId xmlns:a16="http://schemas.microsoft.com/office/drawing/2014/main" id="{A61F6B3C-F086-144B-8B25-46CDABE008C0}"/>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DBA87AE-FFD3-1D4A-B296-110771FCDBDF}"/>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456FF369-9E28-B046-A436-97D535ECBCF0}" type="slidenum">
              <a:t>‹N°›</a:t>
            </a:fld>
            <a:endParaRPr lang="fr-FR"/>
          </a:p>
        </p:txBody>
      </p:sp>
    </p:spTree>
    <p:extLst>
      <p:ext uri="{BB962C8B-B14F-4D97-AF65-F5344CB8AC3E}">
        <p14:creationId xmlns:p14="http://schemas.microsoft.com/office/powerpoint/2010/main" val="15415279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b="0" i="0">
                <a:latin typeface="Roboto" panose="02000000000000000000" pitchFamily="2" charset="0"/>
              </a:defRPr>
            </a:lvl1pPr>
          </a:lstStyle>
          <a:p>
            <a:fld id="{A94DC5B2-6FE9-F840-A50E-20036D7B0934}" type="datetimeFigureOut">
              <a:rPr lang="fr-FR"/>
              <a:pPr/>
              <a:t>09/04/2021</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2F2F56B7-D5F2-F249-A73E-1C5B5B3C148E}" type="slidenum">
              <a:rPr lang="fr-FR"/>
              <a:pPr/>
              <a:t>‹N°›</a:t>
            </a:fld>
            <a:endParaRPr lang="fr-FR"/>
          </a:p>
        </p:txBody>
      </p:sp>
    </p:spTree>
    <p:extLst>
      <p:ext uri="{BB962C8B-B14F-4D97-AF65-F5344CB8AC3E}">
        <p14:creationId xmlns:p14="http://schemas.microsoft.com/office/powerpoint/2010/main" val="33068368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157386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2536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0127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4667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436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40565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96117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88610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4602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52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730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81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Vide">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056370" y="63643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‹N°›</a:t>
            </a:fld>
            <a:endParaRPr lang="en-US" dirty="0"/>
          </a:p>
        </p:txBody>
      </p:sp>
    </p:spTree>
    <p:extLst>
      <p:ext uri="{BB962C8B-B14F-4D97-AF65-F5344CB8AC3E}">
        <p14:creationId xmlns:p14="http://schemas.microsoft.com/office/powerpoint/2010/main" val="220030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Vide">
    <p:spTree>
      <p:nvGrpSpPr>
        <p:cNvPr id="1" name=""/>
        <p:cNvGrpSpPr/>
        <p:nvPr/>
      </p:nvGrpSpPr>
      <p:grpSpPr>
        <a:xfrm>
          <a:off x="0" y="0"/>
          <a:ext cx="0" cy="0"/>
          <a:chOff x="0" y="0"/>
          <a:chExt cx="0" cy="0"/>
        </a:xfrm>
      </p:grpSpPr>
      <p:sp>
        <p:nvSpPr>
          <p:cNvPr id="6" name="Espace réservé du texte 13">
            <a:extLst>
              <a:ext uri="{FF2B5EF4-FFF2-40B4-BE49-F238E27FC236}">
                <a16:creationId xmlns:a16="http://schemas.microsoft.com/office/drawing/2014/main" id="{DE4BD6BA-F405-F94E-B6DE-92B2DB5F1C24}"/>
              </a:ext>
            </a:extLst>
          </p:cNvPr>
          <p:cNvSpPr>
            <a:spLocks noGrp="1"/>
          </p:cNvSpPr>
          <p:nvPr>
            <p:ph type="body" sz="quarter" idx="10" hasCustomPrompt="1"/>
          </p:nvPr>
        </p:nvSpPr>
        <p:spPr>
          <a:xfrm>
            <a:off x="0" y="6640830"/>
            <a:ext cx="12192000" cy="217170"/>
          </a:xfrm>
          <a:noFill/>
        </p:spPr>
        <p:txBody>
          <a:bodyPr>
            <a:normAutofit/>
          </a:bodyPr>
          <a:lstStyle>
            <a:lvl1pPr marL="0" indent="0" algn="ctr">
              <a:buNone/>
              <a:defRPr sz="650" i="1">
                <a:solidFill>
                  <a:schemeClr val="bg1">
                    <a:lumMod val="75000"/>
                    <a:alpha val="57000"/>
                  </a:schemeClr>
                </a:solidFill>
              </a:defRPr>
            </a:lvl1pPr>
          </a:lstStyle>
          <a:p>
            <a:pPr lvl="0"/>
            <a:r>
              <a:rPr lang="fr-FR"/>
              <a:t>The content of this document is the exclusive property of Enogia SAS ans cannot be revealed, used or reproduced without the written autorisation of Enogia SAS</a:t>
            </a:r>
          </a:p>
        </p:txBody>
      </p:sp>
      <p:sp>
        <p:nvSpPr>
          <p:cNvPr id="4" name="Slide Number Placeholder 5"/>
          <p:cNvSpPr>
            <a:spLocks noGrp="1"/>
          </p:cNvSpPr>
          <p:nvPr>
            <p:ph type="sldNum" sz="quarter" idx="4"/>
          </p:nvPr>
        </p:nvSpPr>
        <p:spPr>
          <a:xfrm>
            <a:off x="9056370" y="63643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‹N°›</a:t>
            </a:fld>
            <a:endParaRPr lang="en-US" dirty="0"/>
          </a:p>
        </p:txBody>
      </p:sp>
    </p:spTree>
    <p:extLst>
      <p:ext uri="{BB962C8B-B14F-4D97-AF65-F5344CB8AC3E}">
        <p14:creationId xmlns:p14="http://schemas.microsoft.com/office/powerpoint/2010/main" val="1230228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_Vide">
    <p:spTree>
      <p:nvGrpSpPr>
        <p:cNvPr id="1" name=""/>
        <p:cNvGrpSpPr/>
        <p:nvPr/>
      </p:nvGrpSpPr>
      <p:grpSpPr>
        <a:xfrm>
          <a:off x="0" y="0"/>
          <a:ext cx="0" cy="0"/>
          <a:chOff x="0" y="0"/>
          <a:chExt cx="0" cy="0"/>
        </a:xfrm>
      </p:grpSpPr>
      <p:sp>
        <p:nvSpPr>
          <p:cNvPr id="6" name="Espace réservé du texte 13">
            <a:extLst>
              <a:ext uri="{FF2B5EF4-FFF2-40B4-BE49-F238E27FC236}">
                <a16:creationId xmlns:a16="http://schemas.microsoft.com/office/drawing/2014/main" id="{DE4BD6BA-F405-F94E-B6DE-92B2DB5F1C24}"/>
              </a:ext>
            </a:extLst>
          </p:cNvPr>
          <p:cNvSpPr>
            <a:spLocks noGrp="1"/>
          </p:cNvSpPr>
          <p:nvPr>
            <p:ph type="body" sz="quarter" idx="10" hasCustomPrompt="1"/>
          </p:nvPr>
        </p:nvSpPr>
        <p:spPr>
          <a:xfrm>
            <a:off x="0" y="6640830"/>
            <a:ext cx="12192000" cy="217170"/>
          </a:xfrm>
          <a:noFill/>
        </p:spPr>
        <p:txBody>
          <a:bodyPr>
            <a:normAutofit/>
          </a:bodyPr>
          <a:lstStyle>
            <a:lvl1pPr marL="0" indent="0" algn="ctr">
              <a:buNone/>
              <a:defRPr sz="650" i="1">
                <a:solidFill>
                  <a:schemeClr val="bg1">
                    <a:lumMod val="75000"/>
                    <a:alpha val="57000"/>
                  </a:schemeClr>
                </a:solidFill>
              </a:defRPr>
            </a:lvl1pPr>
          </a:lstStyle>
          <a:p>
            <a:pPr lvl="0"/>
            <a:r>
              <a:rPr lang="fr-FR"/>
              <a:t>The content of this document is the exclusive property of Enogia SAS ans cannot be revealed, used or reproduced without the written autorisation of Enogia SAS</a:t>
            </a:r>
          </a:p>
        </p:txBody>
      </p:sp>
      <p:sp>
        <p:nvSpPr>
          <p:cNvPr id="4" name="Slide Number Placeholder 5"/>
          <p:cNvSpPr>
            <a:spLocks noGrp="1"/>
          </p:cNvSpPr>
          <p:nvPr>
            <p:ph type="sldNum" sz="quarter" idx="4"/>
          </p:nvPr>
        </p:nvSpPr>
        <p:spPr>
          <a:xfrm>
            <a:off x="9056370" y="63643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‹N°›</a:t>
            </a:fld>
            <a:endParaRPr lang="en-US" dirty="0"/>
          </a:p>
        </p:txBody>
      </p:sp>
    </p:spTree>
    <p:extLst>
      <p:ext uri="{BB962C8B-B14F-4D97-AF65-F5344CB8AC3E}">
        <p14:creationId xmlns:p14="http://schemas.microsoft.com/office/powerpoint/2010/main" val="36486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smtClean="0"/>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00026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Page de titre de la prez">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618A5FF-CA1C-7140-8F0C-C5BB3632A52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18128" y="2635008"/>
            <a:ext cx="4613572" cy="1587991"/>
          </a:xfrm>
          <a:prstGeom prst="rect">
            <a:avLst/>
          </a:prstGeom>
        </p:spPr>
      </p:pic>
    </p:spTree>
    <p:extLst>
      <p:ext uri="{BB962C8B-B14F-4D97-AF65-F5344CB8AC3E}">
        <p14:creationId xmlns:p14="http://schemas.microsoft.com/office/powerpoint/2010/main" val="232875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2284AA-5C35-CE41-B16B-6C00A24FE902}"/>
              </a:ext>
            </a:extLst>
          </p:cNvPr>
          <p:cNvSpPr>
            <a:spLocks noGrp="1"/>
          </p:cNvSpPr>
          <p:nvPr>
            <p:ph type="title" hasCustomPrompt="1"/>
          </p:nvPr>
        </p:nvSpPr>
        <p:spPr/>
        <p:txBody>
          <a:bodyPr>
            <a:normAutofit/>
          </a:bodyPr>
          <a:lstStyle>
            <a:lvl1pPr marL="0" algn="ctr" defTabSz="742969" rtl="0" eaLnBrk="1" latinLnBrk="0" hangingPunct="1">
              <a:lnSpc>
                <a:spcPct val="90000"/>
              </a:lnSpc>
              <a:spcBef>
                <a:spcPct val="0"/>
              </a:spcBef>
              <a:buNone/>
              <a:defRPr lang="fr-FR" sz="2438" b="1" kern="1200">
                <a:solidFill>
                  <a:schemeClr val="accent2"/>
                </a:solidFill>
                <a:latin typeface="Abel" charset="0"/>
                <a:ea typeface="+mj-ea"/>
                <a:cs typeface="+mj-cs"/>
              </a:defRPr>
            </a:lvl1pPr>
          </a:lstStyle>
          <a:p>
            <a:r>
              <a:rPr lang="fr-FR" dirty="0"/>
              <a:t>MODIFIEZ LE STYLE DU TITRE</a:t>
            </a:r>
          </a:p>
        </p:txBody>
      </p:sp>
      <p:sp>
        <p:nvSpPr>
          <p:cNvPr id="3" name="Espace réservé du contenu 2">
            <a:extLst>
              <a:ext uri="{FF2B5EF4-FFF2-40B4-BE49-F238E27FC236}">
                <a16:creationId xmlns:a16="http://schemas.microsoft.com/office/drawing/2014/main" id="{D8BA1B15-92DE-C84D-967B-A59863B7BF96}"/>
              </a:ext>
            </a:extLst>
          </p:cNvPr>
          <p:cNvSpPr>
            <a:spLocks noGrp="1"/>
          </p:cNvSpPr>
          <p:nvPr>
            <p:ph idx="1"/>
          </p:nvPr>
        </p:nvSpPr>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EDECC3A6-FD69-5246-8154-FCB283A6D0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4811" y="6263397"/>
            <a:ext cx="447198" cy="460817"/>
          </a:xfrm>
          <a:prstGeom prst="rect">
            <a:avLst/>
          </a:prstGeom>
          <a:noFill/>
        </p:spPr>
      </p:pic>
    </p:spTree>
    <p:extLst>
      <p:ext uri="{BB962C8B-B14F-4D97-AF65-F5344CB8AC3E}">
        <p14:creationId xmlns:p14="http://schemas.microsoft.com/office/powerpoint/2010/main" val="249982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ge bandeau b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F88B52-4ACD-8449-ADF7-6E48AFB9F441}"/>
              </a:ext>
            </a:extLst>
          </p:cNvPr>
          <p:cNvSpPr>
            <a:spLocks noGrp="1"/>
          </p:cNvSpPr>
          <p:nvPr>
            <p:ph type="title" hasCustomPrompt="1"/>
          </p:nvPr>
        </p:nvSpPr>
        <p:spPr/>
        <p:txBody>
          <a:bodyPr/>
          <a:lstStyle/>
          <a:p>
            <a:r>
              <a:rPr lang="fr-FR"/>
              <a:t>MODIFIEZ LE STYLE DU TITRE</a:t>
            </a:r>
          </a:p>
        </p:txBody>
      </p:sp>
      <p:sp>
        <p:nvSpPr>
          <p:cNvPr id="3" name="Rectangle 2">
            <a:extLst>
              <a:ext uri="{FF2B5EF4-FFF2-40B4-BE49-F238E27FC236}">
                <a16:creationId xmlns:a16="http://schemas.microsoft.com/office/drawing/2014/main" id="{D1DC0AA6-7262-8E40-BDA8-5212E5804B42}"/>
              </a:ext>
            </a:extLst>
          </p:cNvPr>
          <p:cNvSpPr/>
          <p:nvPr userDrawn="1"/>
        </p:nvSpPr>
        <p:spPr>
          <a:xfrm>
            <a:off x="-84339" y="3429003"/>
            <a:ext cx="12352638" cy="3429001"/>
          </a:xfrm>
          <a:prstGeom prst="rect">
            <a:avLst/>
          </a:prstGeom>
          <a:solidFill>
            <a:schemeClr val="accent1"/>
          </a:solidFill>
          <a:effectLst>
            <a:innerShdw blurRad="3556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sp>
        <p:nvSpPr>
          <p:cNvPr id="5" name="Espace réservé du contenu 2">
            <a:extLst>
              <a:ext uri="{FF2B5EF4-FFF2-40B4-BE49-F238E27FC236}">
                <a16:creationId xmlns:a16="http://schemas.microsoft.com/office/drawing/2014/main" id="{24F0CE0E-46A8-B84A-B5CC-7FB3E14F30E4}"/>
              </a:ext>
            </a:extLst>
          </p:cNvPr>
          <p:cNvSpPr>
            <a:spLocks noGrp="1"/>
          </p:cNvSpPr>
          <p:nvPr>
            <p:ph idx="1" hasCustomPrompt="1"/>
          </p:nvPr>
        </p:nvSpPr>
        <p:spPr>
          <a:xfrm>
            <a:off x="838201" y="1331259"/>
            <a:ext cx="10515600" cy="1915524"/>
          </a:xfrm>
        </p:spPr>
        <p:txBody>
          <a:bodyPr anchor="ctr"/>
          <a:lstStyle>
            <a:lvl2pPr>
              <a:defRPr sz="1625"/>
            </a:lvl2pPr>
          </a:lstStyle>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7739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89A4F4-CC18-AF49-8A74-93DB67A0460C}"/>
              </a:ext>
            </a:extLst>
          </p:cNvPr>
          <p:cNvPicPr>
            <a:picLocks noChangeAspect="1"/>
          </p:cNvPicPr>
          <p:nvPr userDrawn="1"/>
        </p:nvPicPr>
        <p:blipFill>
          <a:blip r:embed="rId2"/>
          <a:stretch>
            <a:fillRect/>
          </a:stretch>
        </p:blipFill>
        <p:spPr>
          <a:xfrm>
            <a:off x="-4853391" y="-42158"/>
            <a:ext cx="13092828" cy="6882791"/>
          </a:xfrm>
          <a:prstGeom prst="rect">
            <a:avLst/>
          </a:prstGeom>
        </p:spPr>
      </p:pic>
      <p:sp>
        <p:nvSpPr>
          <p:cNvPr id="4" name="Rectangle 3">
            <a:extLst>
              <a:ext uri="{FF2B5EF4-FFF2-40B4-BE49-F238E27FC236}">
                <a16:creationId xmlns:a16="http://schemas.microsoft.com/office/drawing/2014/main" id="{A844FB99-1CC4-2B46-843F-5CE74B47F49C}"/>
              </a:ext>
            </a:extLst>
          </p:cNvPr>
          <p:cNvSpPr/>
          <p:nvPr userDrawn="1"/>
        </p:nvSpPr>
        <p:spPr>
          <a:xfrm>
            <a:off x="6091884" y="-81914"/>
            <a:ext cx="7879977" cy="7117792"/>
          </a:xfrm>
          <a:prstGeom prst="rect">
            <a:avLst/>
          </a:prstGeom>
          <a:solidFill>
            <a:schemeClr val="bg1"/>
          </a:solidFill>
          <a:ln>
            <a:noFill/>
          </a:ln>
          <a:effectLst>
            <a:outerShdw blurRad="241300" dist="38100" dir="10800000" algn="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sp>
        <p:nvSpPr>
          <p:cNvPr id="9" name="Espace réservé du contenu 2">
            <a:extLst>
              <a:ext uri="{FF2B5EF4-FFF2-40B4-BE49-F238E27FC236}">
                <a16:creationId xmlns:a16="http://schemas.microsoft.com/office/drawing/2014/main" id="{8A489836-0982-554A-B872-FCC962B163E6}"/>
              </a:ext>
            </a:extLst>
          </p:cNvPr>
          <p:cNvSpPr>
            <a:spLocks noGrp="1"/>
          </p:cNvSpPr>
          <p:nvPr>
            <p:ph idx="1" hasCustomPrompt="1"/>
          </p:nvPr>
        </p:nvSpPr>
        <p:spPr>
          <a:xfrm>
            <a:off x="6003235" y="1331259"/>
            <a:ext cx="5614430" cy="4845704"/>
          </a:xfrm>
        </p:spPr>
        <p:txBody>
          <a:bodyPr lIns="0" tIns="0" rIns="0" bIns="0" anchor="ctr"/>
          <a:lstStyle>
            <a:lvl1pPr marL="0" indent="0">
              <a:buNone/>
              <a:defRPr baseline="0">
                <a:latin typeface="+mn-lt"/>
              </a:defRPr>
            </a:lvl1pPr>
            <a:lvl2pPr>
              <a:defRPr sz="975" b="0" i="0">
                <a:latin typeface="+mn-lt"/>
                <a:ea typeface="Roboto Light" panose="02000000000000000000" pitchFamily="2" charset="0"/>
              </a:defRPr>
            </a:lvl2pPr>
          </a:lstStyle>
          <a:p>
            <a:r>
              <a:rPr lang="en-GB" sz="1950">
                <a:solidFill>
                  <a:schemeClr val="bg2"/>
                </a:solidFill>
                <a:latin typeface="Roboto" panose="02000000000000000000" pitchFamily="2" charset="0"/>
                <a:ea typeface="Roboto" panose="02000000000000000000" pitchFamily="2" charset="0"/>
              </a:rPr>
              <a:t>●</a:t>
            </a:r>
            <a:r>
              <a:rPr lang="en-GB" sz="1300">
                <a:solidFill>
                  <a:schemeClr val="bg2"/>
                </a:solidFill>
                <a:latin typeface="Roboto" panose="02000000000000000000" pitchFamily="2" charset="0"/>
                <a:ea typeface="Roboto" panose="02000000000000000000" pitchFamily="2" charset="0"/>
              </a:rPr>
              <a:t>   </a:t>
            </a:r>
            <a:r>
              <a:rPr lang="fr-FR" sz="1625">
                <a:solidFill>
                  <a:schemeClr val="bg2"/>
                </a:solidFill>
                <a:latin typeface="Roboto" panose="02000000000000000000" pitchFamily="2" charset="0"/>
              </a:rPr>
              <a:t>RUBRIQUE</a:t>
            </a:r>
            <a:endParaRPr lang="fr-FR" sz="1625">
              <a:latin typeface="Roboto" panose="02000000000000000000" pitchFamily="2" charset="0"/>
            </a:endParaRPr>
          </a:p>
          <a:p>
            <a:pPr lvl="1"/>
            <a:r>
              <a:rPr lang="fr-FR" sz="1138">
                <a:latin typeface="Roboto" panose="02000000000000000000" pitchFamily="2" charset="0"/>
              </a:rPr>
              <a:t>Page1</a:t>
            </a:r>
          </a:p>
          <a:p>
            <a:pPr lvl="1"/>
            <a:r>
              <a:rPr lang="fr-FR" sz="1138">
                <a:latin typeface="Roboto" panose="02000000000000000000" pitchFamily="2" charset="0"/>
              </a:rPr>
              <a:t>Page2</a:t>
            </a:r>
          </a:p>
          <a:p>
            <a:pPr lvl="1"/>
            <a:r>
              <a:rPr lang="fr-FR" sz="1138">
                <a:latin typeface="Roboto" panose="02000000000000000000" pitchFamily="2" charset="0"/>
              </a:rPr>
              <a:t>Page3</a:t>
            </a:r>
          </a:p>
          <a:p>
            <a:pPr lvl="1"/>
            <a:r>
              <a:rPr lang="fr-FR" sz="1138">
                <a:latin typeface="Roboto" panose="02000000000000000000" pitchFamily="2" charset="0"/>
              </a:rPr>
              <a:t>…</a:t>
            </a:r>
          </a:p>
        </p:txBody>
      </p:sp>
      <p:pic>
        <p:nvPicPr>
          <p:cNvPr id="10" name="Image 9">
            <a:extLst>
              <a:ext uri="{FF2B5EF4-FFF2-40B4-BE49-F238E27FC236}">
                <a16:creationId xmlns:a16="http://schemas.microsoft.com/office/drawing/2014/main" id="{F6952308-E707-BC4C-8BBB-14A12C4C61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4811" y="6263397"/>
            <a:ext cx="447198" cy="460817"/>
          </a:xfrm>
          <a:prstGeom prst="rect">
            <a:avLst/>
          </a:prstGeom>
          <a:noFill/>
        </p:spPr>
      </p:pic>
      <p:sp>
        <p:nvSpPr>
          <p:cNvPr id="11" name="Espace réservé du texte 13">
            <a:extLst>
              <a:ext uri="{FF2B5EF4-FFF2-40B4-BE49-F238E27FC236}">
                <a16:creationId xmlns:a16="http://schemas.microsoft.com/office/drawing/2014/main" id="{06778726-3395-BF40-A545-F880C4713E24}"/>
              </a:ext>
            </a:extLst>
          </p:cNvPr>
          <p:cNvSpPr>
            <a:spLocks noGrp="1"/>
          </p:cNvSpPr>
          <p:nvPr>
            <p:ph type="body" sz="quarter" idx="10" hasCustomPrompt="1"/>
          </p:nvPr>
        </p:nvSpPr>
        <p:spPr>
          <a:xfrm>
            <a:off x="462846" y="6524353"/>
            <a:ext cx="5276127" cy="333375"/>
          </a:xfrm>
          <a:noFill/>
        </p:spPr>
        <p:txBody>
          <a:bodyPr anchor="t">
            <a:normAutofit/>
          </a:bodyPr>
          <a:lstStyle>
            <a:lvl1pPr marL="0" indent="0" algn="ctr">
              <a:lnSpc>
                <a:spcPct val="100000"/>
              </a:lnSpc>
              <a:buNone/>
              <a:defRPr sz="650" i="1">
                <a:solidFill>
                  <a:schemeClr val="bg1">
                    <a:lumMod val="75000"/>
                    <a:alpha val="57000"/>
                  </a:schemeClr>
                </a:solidFill>
              </a:defRPr>
            </a:lvl1pPr>
          </a:lstStyle>
          <a:p>
            <a:pPr lvl="0"/>
            <a:r>
              <a:rPr lang="fr-FR"/>
              <a:t>The content of this document is the exclusive property of Enogia SAS ans cannot be revealed, used or reproduced without the written autorisation of Enogia SAS</a:t>
            </a:r>
          </a:p>
        </p:txBody>
      </p:sp>
    </p:spTree>
    <p:extLst>
      <p:ext uri="{BB962C8B-B14F-4D97-AF65-F5344CB8AC3E}">
        <p14:creationId xmlns:p14="http://schemas.microsoft.com/office/powerpoint/2010/main" val="180693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ge contac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F3EDD76-9D6E-DE43-B840-62E3502E46A5}"/>
              </a:ext>
            </a:extLst>
          </p:cNvPr>
          <p:cNvPicPr>
            <a:picLocks noChangeAspect="1"/>
          </p:cNvPicPr>
          <p:nvPr userDrawn="1"/>
        </p:nvPicPr>
        <p:blipFill>
          <a:blip r:embed="rId2"/>
          <a:stretch>
            <a:fillRect/>
          </a:stretch>
        </p:blipFill>
        <p:spPr>
          <a:xfrm flipH="1">
            <a:off x="0" y="0"/>
            <a:ext cx="12191998" cy="6858000"/>
          </a:xfrm>
          <a:prstGeom prst="rect">
            <a:avLst/>
          </a:prstGeom>
        </p:spPr>
      </p:pic>
      <p:sp>
        <p:nvSpPr>
          <p:cNvPr id="3" name="Rectangle 2">
            <a:extLst>
              <a:ext uri="{FF2B5EF4-FFF2-40B4-BE49-F238E27FC236}">
                <a16:creationId xmlns:a16="http://schemas.microsoft.com/office/drawing/2014/main" id="{6DB58E53-8E52-4344-A27E-20E5B459B3F5}"/>
              </a:ext>
            </a:extLst>
          </p:cNvPr>
          <p:cNvSpPr/>
          <p:nvPr userDrawn="1"/>
        </p:nvSpPr>
        <p:spPr>
          <a:xfrm>
            <a:off x="6096001" y="-87087"/>
            <a:ext cx="6095998" cy="6988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b="0" i="0">
              <a:latin typeface="Roboto" panose="02000000000000000000" pitchFamily="2" charset="0"/>
            </a:endParaRPr>
          </a:p>
        </p:txBody>
      </p:sp>
      <p:sp>
        <p:nvSpPr>
          <p:cNvPr id="2" name="Titre 1">
            <a:extLst>
              <a:ext uri="{FF2B5EF4-FFF2-40B4-BE49-F238E27FC236}">
                <a16:creationId xmlns:a16="http://schemas.microsoft.com/office/drawing/2014/main" id="{17822000-45B3-8043-8B48-EA2665B209AA}"/>
              </a:ext>
            </a:extLst>
          </p:cNvPr>
          <p:cNvSpPr>
            <a:spLocks noGrp="1"/>
          </p:cNvSpPr>
          <p:nvPr>
            <p:ph type="title" hasCustomPrompt="1"/>
          </p:nvPr>
        </p:nvSpPr>
        <p:spPr>
          <a:xfrm>
            <a:off x="6096000" y="365126"/>
            <a:ext cx="6096000" cy="791322"/>
          </a:xfrm>
        </p:spPr>
        <p:txBody>
          <a:bodyPr/>
          <a:lstStyle>
            <a:lvl1pPr>
              <a:defRPr>
                <a:solidFill>
                  <a:schemeClr val="bg1"/>
                </a:solidFill>
              </a:defRPr>
            </a:lvl1pPr>
          </a:lstStyle>
          <a:p>
            <a:r>
              <a:rPr lang="fr-FR"/>
              <a:t>CONTACT</a:t>
            </a:r>
          </a:p>
        </p:txBody>
      </p:sp>
      <p:pic>
        <p:nvPicPr>
          <p:cNvPr id="9" name="Image 8">
            <a:extLst>
              <a:ext uri="{FF2B5EF4-FFF2-40B4-BE49-F238E27FC236}">
                <a16:creationId xmlns:a16="http://schemas.microsoft.com/office/drawing/2014/main" id="{4CB045DD-C286-6249-A112-22563FCA3C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4811" y="6263397"/>
            <a:ext cx="447198" cy="460817"/>
          </a:xfrm>
          <a:prstGeom prst="rect">
            <a:avLst/>
          </a:prstGeom>
          <a:noFill/>
        </p:spPr>
      </p:pic>
      <p:sp>
        <p:nvSpPr>
          <p:cNvPr id="12" name="Espace réservé du texte 13">
            <a:extLst>
              <a:ext uri="{FF2B5EF4-FFF2-40B4-BE49-F238E27FC236}">
                <a16:creationId xmlns:a16="http://schemas.microsoft.com/office/drawing/2014/main" id="{DD2AEBCC-D06C-8F4D-A28A-075F09CE2183}"/>
              </a:ext>
            </a:extLst>
          </p:cNvPr>
          <p:cNvSpPr>
            <a:spLocks noGrp="1"/>
          </p:cNvSpPr>
          <p:nvPr>
            <p:ph type="body" sz="quarter" idx="11" hasCustomPrompt="1"/>
          </p:nvPr>
        </p:nvSpPr>
        <p:spPr>
          <a:xfrm>
            <a:off x="462846" y="6524353"/>
            <a:ext cx="5276127" cy="333375"/>
          </a:xfrm>
          <a:noFill/>
        </p:spPr>
        <p:txBody>
          <a:bodyPr anchor="t">
            <a:normAutofit/>
          </a:bodyPr>
          <a:lstStyle>
            <a:lvl1pPr marL="0" indent="0" algn="ctr">
              <a:lnSpc>
                <a:spcPct val="100000"/>
              </a:lnSpc>
              <a:buNone/>
              <a:defRPr sz="650" i="1">
                <a:solidFill>
                  <a:schemeClr val="bg1">
                    <a:lumMod val="75000"/>
                    <a:alpha val="57000"/>
                  </a:schemeClr>
                </a:solidFill>
              </a:defRPr>
            </a:lvl1pPr>
          </a:lstStyle>
          <a:p>
            <a:pPr lvl="0"/>
            <a:r>
              <a:rPr lang="fr-FR"/>
              <a:t>The content of this document is the exclusive property of Enogia SAS ans cannot be revealed, used or reproduced without the written autorisation of Enogia SAS</a:t>
            </a:r>
          </a:p>
        </p:txBody>
      </p:sp>
      <p:sp>
        <p:nvSpPr>
          <p:cNvPr id="4" name="ZoneTexte 3">
            <a:extLst>
              <a:ext uri="{FF2B5EF4-FFF2-40B4-BE49-F238E27FC236}">
                <a16:creationId xmlns:a16="http://schemas.microsoft.com/office/drawing/2014/main" id="{81BE0B3F-DB7B-A343-973E-BDFF988DD48C}"/>
              </a:ext>
            </a:extLst>
          </p:cNvPr>
          <p:cNvSpPr txBox="1"/>
          <p:nvPr userDrawn="1"/>
        </p:nvSpPr>
        <p:spPr>
          <a:xfrm>
            <a:off x="6096000" y="2147452"/>
            <a:ext cx="6096000" cy="3281539"/>
          </a:xfrm>
          <a:prstGeom prst="rect">
            <a:avLst/>
          </a:prstGeom>
          <a:noFill/>
        </p:spPr>
        <p:txBody>
          <a:bodyPr wrap="square" rtlCol="0">
            <a:spAutoFit/>
          </a:bodyPr>
          <a:lstStyle/>
          <a:p>
            <a:pPr algn="ctr">
              <a:lnSpc>
                <a:spcPct val="100000"/>
              </a:lnSpc>
            </a:pPr>
            <a:r>
              <a:rPr lang="fr-FR" sz="1950">
                <a:solidFill>
                  <a:schemeClr val="bg2"/>
                </a:solidFill>
                <a:latin typeface="+mn-lt"/>
              </a:rPr>
              <a:t>Benoit Paillette</a:t>
            </a:r>
          </a:p>
          <a:p>
            <a:pPr algn="ctr">
              <a:lnSpc>
                <a:spcPct val="150000"/>
              </a:lnSpc>
            </a:pPr>
            <a:r>
              <a:rPr lang="fr-FR" sz="1463" b="0" i="0">
                <a:solidFill>
                  <a:schemeClr val="bg1"/>
                </a:solidFill>
                <a:latin typeface="+mn-lt"/>
                <a:ea typeface="Roboto Light" panose="02000000000000000000" pitchFamily="2" charset="0"/>
              </a:rPr>
              <a:t>Sales director</a:t>
            </a:r>
          </a:p>
          <a:p>
            <a:pPr algn="ctr">
              <a:lnSpc>
                <a:spcPct val="100000"/>
              </a:lnSpc>
            </a:pPr>
            <a:r>
              <a:rPr lang="fr-FR" sz="1463" b="0" i="0" u="none">
                <a:solidFill>
                  <a:schemeClr val="bg1"/>
                </a:solidFill>
                <a:latin typeface="+mn-lt"/>
                <a:ea typeface="Roboto Light" panose="02000000000000000000" pitchFamily="2" charset="0"/>
              </a:rPr>
              <a:t>benoit.paillette@enogia.com</a:t>
            </a:r>
          </a:p>
          <a:p>
            <a:pPr algn="ctr">
              <a:lnSpc>
                <a:spcPct val="100000"/>
              </a:lnSpc>
            </a:pPr>
            <a:r>
              <a:rPr lang="fr-FR" sz="1463" b="0" i="0">
                <a:solidFill>
                  <a:schemeClr val="bg1"/>
                </a:solidFill>
                <a:latin typeface="+mn-lt"/>
                <a:ea typeface="Roboto Light" panose="02000000000000000000" pitchFamily="2" charset="0"/>
              </a:rPr>
              <a:t>+33 6 88 86 36 24</a:t>
            </a:r>
          </a:p>
          <a:p>
            <a:pPr algn="ctr">
              <a:lnSpc>
                <a:spcPct val="100000"/>
              </a:lnSpc>
            </a:pPr>
            <a:r>
              <a:rPr lang="fr-FR" sz="1463" b="0" i="0">
                <a:solidFill>
                  <a:schemeClr val="bg1"/>
                </a:solidFill>
                <a:latin typeface="+mn-lt"/>
                <a:ea typeface="Roboto Light" panose="02000000000000000000" pitchFamily="2" charset="0"/>
              </a:rPr>
              <a:t>+33 4 84 25 60 17</a:t>
            </a:r>
          </a:p>
          <a:p>
            <a:pPr algn="ctr">
              <a:lnSpc>
                <a:spcPct val="150000"/>
              </a:lnSpc>
            </a:pPr>
            <a:endParaRPr lang="fr-FR" sz="1463" b="0" i="0">
              <a:latin typeface="+mn-lt"/>
              <a:ea typeface="Roboto Light" panose="02000000000000000000" pitchFamily="2" charset="0"/>
            </a:endParaRPr>
          </a:p>
          <a:p>
            <a:pPr marL="0" algn="ctr" defTabSz="742969" rtl="0" eaLnBrk="1" latinLnBrk="0" hangingPunct="1">
              <a:lnSpc>
                <a:spcPct val="100000"/>
              </a:lnSpc>
            </a:pPr>
            <a:r>
              <a:rPr lang="fr-FR" sz="1950" kern="1200">
                <a:solidFill>
                  <a:schemeClr val="bg2"/>
                </a:solidFill>
                <a:latin typeface="+mn-lt"/>
                <a:ea typeface="+mn-ea"/>
                <a:cs typeface="+mn-cs"/>
              </a:rPr>
              <a:t>Headquarters</a:t>
            </a:r>
          </a:p>
          <a:p>
            <a:pPr algn="ctr">
              <a:lnSpc>
                <a:spcPct val="150000"/>
              </a:lnSpc>
            </a:pPr>
            <a:r>
              <a:rPr lang="fr-FR" sz="1463" b="0" i="0">
                <a:solidFill>
                  <a:schemeClr val="bg1"/>
                </a:solidFill>
                <a:latin typeface="+mn-lt"/>
                <a:ea typeface="Roboto Light" panose="02000000000000000000" pitchFamily="2" charset="0"/>
              </a:rPr>
              <a:t>ENOGIA SAS</a:t>
            </a:r>
          </a:p>
          <a:p>
            <a:pPr algn="ctr">
              <a:lnSpc>
                <a:spcPct val="100000"/>
              </a:lnSpc>
            </a:pPr>
            <a:r>
              <a:rPr lang="fr-FR" sz="1463" b="0" i="0">
                <a:solidFill>
                  <a:schemeClr val="bg1"/>
                </a:solidFill>
                <a:latin typeface="+mn-lt"/>
                <a:ea typeface="Roboto Light" panose="02000000000000000000" pitchFamily="2" charset="0"/>
              </a:rPr>
              <a:t>19 Avenue Paul Héroult</a:t>
            </a:r>
          </a:p>
          <a:p>
            <a:pPr algn="ctr">
              <a:lnSpc>
                <a:spcPct val="100000"/>
              </a:lnSpc>
            </a:pPr>
            <a:r>
              <a:rPr lang="fr-FR" sz="1463" b="0" i="0">
                <a:solidFill>
                  <a:schemeClr val="bg1"/>
                </a:solidFill>
                <a:latin typeface="+mn-lt"/>
                <a:ea typeface="Roboto Light" panose="02000000000000000000" pitchFamily="2" charset="0"/>
              </a:rPr>
              <a:t>13015 Marseille</a:t>
            </a:r>
          </a:p>
          <a:p>
            <a:pPr algn="ctr">
              <a:lnSpc>
                <a:spcPct val="100000"/>
              </a:lnSpc>
            </a:pPr>
            <a:r>
              <a:rPr lang="fr-FR" sz="1463" b="0" i="0">
                <a:solidFill>
                  <a:schemeClr val="bg1"/>
                </a:solidFill>
                <a:latin typeface="+mn-lt"/>
                <a:ea typeface="Roboto Light" panose="02000000000000000000" pitchFamily="2" charset="0"/>
              </a:rPr>
              <a:t>France</a:t>
            </a:r>
          </a:p>
          <a:p>
            <a:pPr algn="ctr"/>
            <a:endParaRPr lang="fr-FR" sz="1463" b="0" i="0">
              <a:latin typeface="+mn-lt"/>
              <a:ea typeface="Roboto Light" panose="02000000000000000000" pitchFamily="2" charset="0"/>
            </a:endParaRPr>
          </a:p>
        </p:txBody>
      </p:sp>
    </p:spTree>
    <p:extLst>
      <p:ext uri="{BB962C8B-B14F-4D97-AF65-F5344CB8AC3E}">
        <p14:creationId xmlns:p14="http://schemas.microsoft.com/office/powerpoint/2010/main" val="257585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FR" dirty="0"/>
          </a:p>
        </p:txBody>
      </p:sp>
      <p:sp>
        <p:nvSpPr>
          <p:cNvPr id="3" name="Content Placeholder 2"/>
          <p:cNvSpPr>
            <a:spLocks noGrp="1"/>
          </p:cNvSpPr>
          <p:nvPr>
            <p:ph idx="1"/>
          </p:nvPr>
        </p:nvSpPr>
        <p:spPr/>
        <p:txBody>
          <a:bodyPr/>
          <a:lstStyle>
            <a:lvl1pPr>
              <a:buClr>
                <a:srgbClr val="669900"/>
              </a:buClr>
              <a:buFont typeface="Arial"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Tree>
    <p:extLst>
      <p:ext uri="{BB962C8B-B14F-4D97-AF65-F5344CB8AC3E}">
        <p14:creationId xmlns:p14="http://schemas.microsoft.com/office/powerpoint/2010/main" val="222927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4_V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4BBC8F-2C64-174C-AFBC-6C05B7C35B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4811" y="6263397"/>
            <a:ext cx="447198" cy="460817"/>
          </a:xfrm>
          <a:prstGeom prst="rect">
            <a:avLst/>
          </a:prstGeom>
          <a:noFill/>
        </p:spPr>
      </p:pic>
      <p:sp>
        <p:nvSpPr>
          <p:cNvPr id="6" name="Espace réservé du texte 13">
            <a:extLst>
              <a:ext uri="{FF2B5EF4-FFF2-40B4-BE49-F238E27FC236}">
                <a16:creationId xmlns:a16="http://schemas.microsoft.com/office/drawing/2014/main" id="{DE4BD6BA-F405-F94E-B6DE-92B2DB5F1C24}"/>
              </a:ext>
            </a:extLst>
          </p:cNvPr>
          <p:cNvSpPr>
            <a:spLocks noGrp="1"/>
          </p:cNvSpPr>
          <p:nvPr>
            <p:ph type="body" sz="quarter" idx="10" hasCustomPrompt="1"/>
          </p:nvPr>
        </p:nvSpPr>
        <p:spPr>
          <a:xfrm>
            <a:off x="0" y="6563115"/>
            <a:ext cx="12192000" cy="333375"/>
          </a:xfrm>
          <a:noFill/>
        </p:spPr>
        <p:txBody>
          <a:bodyPr>
            <a:normAutofit/>
          </a:bodyPr>
          <a:lstStyle>
            <a:lvl1pPr marL="0" indent="0" algn="ctr">
              <a:buNone/>
              <a:defRPr sz="650" i="1">
                <a:solidFill>
                  <a:schemeClr val="bg1">
                    <a:lumMod val="75000"/>
                    <a:alpha val="57000"/>
                  </a:schemeClr>
                </a:solidFill>
              </a:defRPr>
            </a:lvl1pPr>
          </a:lstStyle>
          <a:p>
            <a:pPr lvl="0"/>
            <a:r>
              <a:rPr lang="fr-FR"/>
              <a:t>The content of this document is the exclusive property of Enogia SAS ans cannot be revealed, used or reproduced without the written autorisation of Enogia SAS</a:t>
            </a:r>
          </a:p>
        </p:txBody>
      </p:sp>
    </p:spTree>
    <p:extLst>
      <p:ext uri="{BB962C8B-B14F-4D97-AF65-F5344CB8AC3E}">
        <p14:creationId xmlns:p14="http://schemas.microsoft.com/office/powerpoint/2010/main" val="348765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Espace réservé du numéro de diapositive 7"/>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0B952-0A73-4FA6-82A8-38C8A71530D8}" type="slidenum">
              <a:rPr lang="fr-FR" smtClean="0"/>
              <a:t>‹N°›</a:t>
            </a:fld>
            <a:endParaRPr lang="fr-FR"/>
          </a:p>
        </p:txBody>
      </p:sp>
    </p:spTree>
    <p:extLst>
      <p:ext uri="{BB962C8B-B14F-4D97-AF65-F5344CB8AC3E}">
        <p14:creationId xmlns:p14="http://schemas.microsoft.com/office/powerpoint/2010/main" val="2432003211"/>
      </p:ext>
    </p:extLst>
  </p:cSld>
  <p:clrMap bg1="lt1" tx1="dk1" bg2="lt2" tx2="dk2" accent1="accent1" accent2="accent2" accent3="accent3" accent4="accent4" accent5="accent5" accent6="accent6" hlink="hlink" folHlink="folHlink"/>
  <p:sldLayoutIdLst>
    <p:sldLayoutId id="2147483731" r:id="rId1"/>
    <p:sldLayoutId id="2147483727" r:id="rId2"/>
    <p:sldLayoutId id="2147483730" r:id="rId3"/>
    <p:sldLayoutId id="2147483686" r:id="rId4"/>
    <p:sldLayoutId id="2147483689" r:id="rId5"/>
    <p:sldLayoutId id="2147483688" r:id="rId6"/>
    <p:sldLayoutId id="2147483687" r:id="rId7"/>
    <p:sldLayoutId id="2147483746" r:id="rId8"/>
    <p:sldLayoutId id="2147483750"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41.png"/><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8.png"/><Relationship Id="rId15" Type="http://schemas.openxmlformats.org/officeDocument/2006/relationships/image" Target="../media/image50.png"/><Relationship Id="rId10" Type="http://schemas.openxmlformats.org/officeDocument/2006/relationships/image" Target="../media/image46.png"/><Relationship Id="rId19"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45.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jpeg"/><Relationship Id="rId2" Type="http://schemas.openxmlformats.org/officeDocument/2006/relationships/notesSlide" Target="../notesSlides/notesSlide6.xml"/><Relationship Id="rId16"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chart" Target="../charts/chart3.xml"/><Relationship Id="rId4" Type="http://schemas.openxmlformats.org/officeDocument/2006/relationships/image" Target="../media/image7.png"/><Relationship Id="rId9" Type="http://schemas.openxmlformats.org/officeDocument/2006/relationships/image" Target="../media/image65.png"/><Relationship Id="rId1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image" Target="../media/image8.pn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48.png"/><Relationship Id="rId10" Type="http://schemas.openxmlformats.org/officeDocument/2006/relationships/image" Target="../media/image81.png"/><Relationship Id="rId4" Type="http://schemas.openxmlformats.org/officeDocument/2006/relationships/image" Target="../media/image78.jpe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jpe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88.png"/><Relationship Id="rId5" Type="http://schemas.openxmlformats.org/officeDocument/2006/relationships/image" Target="../media/image7.png"/><Relationship Id="rId10" Type="http://schemas.openxmlformats.org/officeDocument/2006/relationships/image" Target="../media/image87.png"/><Relationship Id="rId4" Type="http://schemas.openxmlformats.org/officeDocument/2006/relationships/image" Target="../media/image6.png"/><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0.png"/><Relationship Id="rId7" Type="http://schemas.openxmlformats.org/officeDocument/2006/relationships/image" Target="../media/image9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3.jpeg"/><Relationship Id="rId7"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7.png"/><Relationship Id="rId10" Type="http://schemas.openxmlformats.org/officeDocument/2006/relationships/image" Target="../media/image89.png"/><Relationship Id="rId4" Type="http://schemas.openxmlformats.org/officeDocument/2006/relationships/image" Target="../media/image6.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png"/><Relationship Id="rId7"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chart" Target="../charts/chart5.xml"/><Relationship Id="rId4" Type="http://schemas.openxmlformats.org/officeDocument/2006/relationships/image" Target="../media/image7.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chart" Target="../charts/chart6.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7.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6.png"/><Relationship Id="rId7" Type="http://schemas.openxmlformats.org/officeDocument/2006/relationships/image" Target="../media/image109.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08.jpeg"/><Relationship Id="rId5" Type="http://schemas.openxmlformats.org/officeDocument/2006/relationships/image" Target="../media/image17.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5.emf"/><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4.emf"/><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hart" Target="../charts/chart9.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116.jpe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7.png"/><Relationship Id="rId1" Type="http://schemas.openxmlformats.org/officeDocument/2006/relationships/slideLayout" Target="../slideLayouts/slideLayout8.xml"/><Relationship Id="rId6" Type="http://schemas.openxmlformats.org/officeDocument/2006/relationships/image" Target="../media/image118.emf"/><Relationship Id="rId5" Type="http://schemas.openxmlformats.org/officeDocument/2006/relationships/image" Target="../media/image8.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40.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7.png"/><Relationship Id="rId3" Type="http://schemas.openxmlformats.org/officeDocument/2006/relationships/image" Target="../media/image30.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emf"/><Relationship Id="rId5" Type="http://schemas.openxmlformats.org/officeDocument/2006/relationships/image" Target="../media/image31.png"/><Relationship Id="rId15" Type="http://schemas.openxmlformats.org/officeDocument/2006/relationships/image" Target="../media/image8.png"/><Relationship Id="rId10" Type="http://schemas.openxmlformats.org/officeDocument/2006/relationships/image" Target="../media/image35.emf"/><Relationship Id="rId4" Type="http://schemas.microsoft.com/office/2007/relationships/hdphoto" Target="../media/hdphoto1.wdp"/><Relationship Id="rId9" Type="http://schemas.openxmlformats.org/officeDocument/2006/relationships/image" Target="../media/image34.emf"/><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85634"/>
            <a:ext cx="1219200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Abel" panose="02000506030000020004" pitchFamily="2" charset="0"/>
                <a:ea typeface="Abel" charset="0"/>
                <a:cs typeface="Arial" panose="020B0604020202020204" pitchFamily="34" charset="0"/>
              </a:rPr>
              <a:t>PRESENTATION CORPORATE – 9 AVRIL 2021</a:t>
            </a:r>
          </a:p>
        </p:txBody>
      </p:sp>
    </p:spTree>
    <p:extLst>
      <p:ext uri="{BB962C8B-B14F-4D97-AF65-F5344CB8AC3E}">
        <p14:creationId xmlns:p14="http://schemas.microsoft.com/office/powerpoint/2010/main" val="4083833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1453662" y="5264139"/>
            <a:ext cx="6968385" cy="1322851"/>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pic>
        <p:nvPicPr>
          <p:cNvPr id="39" name="Image 3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473"/>
            <a:ext cx="12192000" cy="1185726"/>
          </a:xfrm>
          <a:prstGeom prst="rect">
            <a:avLst/>
          </a:prstGeom>
        </p:spPr>
      </p:pic>
      <p:pic>
        <p:nvPicPr>
          <p:cNvPr id="40" name="Image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41" name="Rectangle 40"/>
          <p:cNvSpPr/>
          <p:nvPr/>
        </p:nvSpPr>
        <p:spPr>
          <a:xfrm>
            <a:off x="1174572" y="0"/>
            <a:ext cx="1101742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ENOGIA, UN ACTEUR CLÉ DU MARCHE DES ORC &lt; 500 kW  </a:t>
            </a:r>
          </a:p>
          <a:p>
            <a:r>
              <a:rPr lang="fr-FR" sz="2400" b="1" dirty="0">
                <a:solidFill>
                  <a:schemeClr val="bg1"/>
                </a:solidFill>
                <a:latin typeface="Abel" panose="02000506030000020004" pitchFamily="2" charset="0"/>
              </a:rPr>
              <a:t>Les ORC : deux marchés au potentiel très différent</a:t>
            </a:r>
            <a:endParaRPr lang="fr-FR" sz="2400" b="1" dirty="0">
              <a:solidFill>
                <a:schemeClr val="bg1"/>
              </a:solidFill>
              <a:latin typeface="Abel" panose="02000506030000020004" pitchFamily="2" charset="0"/>
              <a:ea typeface="Abel" charset="0"/>
              <a:cs typeface="Arial" panose="020B0604020202020204" pitchFamily="34" charset="0"/>
            </a:endParaRPr>
          </a:p>
        </p:txBody>
      </p:sp>
      <p:sp>
        <p:nvSpPr>
          <p:cNvPr id="55" name="Rectangle 54">
            <a:extLst>
              <a:ext uri="{FF2B5EF4-FFF2-40B4-BE49-F238E27FC236}">
                <a16:creationId xmlns:a16="http://schemas.microsoft.com/office/drawing/2014/main" id="{38B504DE-87A5-EC4A-838B-D87247CE167D}"/>
              </a:ext>
            </a:extLst>
          </p:cNvPr>
          <p:cNvSpPr/>
          <p:nvPr/>
        </p:nvSpPr>
        <p:spPr>
          <a:xfrm>
            <a:off x="1465800" y="5336770"/>
            <a:ext cx="3457440" cy="1148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a:solidFill>
                  <a:srgbClr val="16618D"/>
                </a:solidFill>
              </a:rPr>
              <a:t>ORC &lt; 500 kW</a:t>
            </a:r>
          </a:p>
          <a:p>
            <a:pPr marL="171450" indent="-171450">
              <a:buFont typeface="Arial" panose="020B0604020202020204" pitchFamily="34" charset="0"/>
              <a:buChar char="•"/>
            </a:pPr>
            <a:r>
              <a:rPr lang="fr-FR" sz="1400" dirty="0">
                <a:solidFill>
                  <a:srgbClr val="16618D"/>
                </a:solidFill>
              </a:rPr>
              <a:t>Potentiel : centaines de milliers</a:t>
            </a:r>
          </a:p>
          <a:p>
            <a:pPr marL="171450" indent="-171450">
              <a:buFont typeface="Arial" panose="020B0604020202020204" pitchFamily="34" charset="0"/>
              <a:buChar char="•"/>
            </a:pPr>
            <a:r>
              <a:rPr lang="fr-FR" sz="1400" dirty="0">
                <a:solidFill>
                  <a:srgbClr val="16618D"/>
                </a:solidFill>
              </a:rPr>
              <a:t>Start-ups et PME</a:t>
            </a:r>
          </a:p>
          <a:p>
            <a:r>
              <a:rPr lang="fr-FR" sz="1400" dirty="0">
                <a:solidFill>
                  <a:srgbClr val="16618D"/>
                </a:solidFill>
              </a:rPr>
              <a:t>(</a:t>
            </a:r>
            <a:r>
              <a:rPr lang="fr-FR" sz="1400" dirty="0" err="1">
                <a:solidFill>
                  <a:srgbClr val="16618D"/>
                </a:solidFill>
              </a:rPr>
              <a:t>Climeon</a:t>
            </a:r>
            <a:r>
              <a:rPr lang="fr-FR" sz="1400" dirty="0">
                <a:solidFill>
                  <a:srgbClr val="16618D"/>
                </a:solidFill>
              </a:rPr>
              <a:t>, ENOGIA, </a:t>
            </a:r>
            <a:r>
              <a:rPr lang="fr-FR" sz="1400" dirty="0" err="1">
                <a:solidFill>
                  <a:srgbClr val="16618D"/>
                </a:solidFill>
              </a:rPr>
              <a:t>Orcan</a:t>
            </a:r>
            <a:r>
              <a:rPr lang="fr-FR" sz="1400" dirty="0">
                <a:solidFill>
                  <a:srgbClr val="16618D"/>
                </a:solidFill>
              </a:rPr>
              <a:t>, </a:t>
            </a:r>
            <a:r>
              <a:rPr lang="fr-FR" sz="1400" dirty="0" err="1">
                <a:solidFill>
                  <a:srgbClr val="16618D"/>
                </a:solidFill>
              </a:rPr>
              <a:t>Electra-Therm</a:t>
            </a:r>
            <a:r>
              <a:rPr lang="fr-FR" sz="1400" dirty="0">
                <a:solidFill>
                  <a:srgbClr val="16618D"/>
                </a:solidFill>
              </a:rPr>
              <a:t>)</a:t>
            </a:r>
          </a:p>
          <a:p>
            <a:pPr marL="171450" indent="-171450">
              <a:buFont typeface="Arial" panose="020B0604020202020204" pitchFamily="34" charset="0"/>
              <a:buChar char="•"/>
            </a:pPr>
            <a:r>
              <a:rPr lang="fr-FR" sz="1400" dirty="0">
                <a:solidFill>
                  <a:srgbClr val="16618D"/>
                </a:solidFill>
              </a:rPr>
              <a:t>Né en 2014, en accélération depuis 2018 </a:t>
            </a:r>
          </a:p>
        </p:txBody>
      </p:sp>
      <p:sp>
        <p:nvSpPr>
          <p:cNvPr id="58" name="Rectangle 57">
            <a:extLst>
              <a:ext uri="{FF2B5EF4-FFF2-40B4-BE49-F238E27FC236}">
                <a16:creationId xmlns:a16="http://schemas.microsoft.com/office/drawing/2014/main" id="{38B504DE-87A5-EC4A-838B-D87247CE167D}"/>
              </a:ext>
            </a:extLst>
          </p:cNvPr>
          <p:cNvSpPr/>
          <p:nvPr/>
        </p:nvSpPr>
        <p:spPr>
          <a:xfrm>
            <a:off x="4988236" y="5336770"/>
            <a:ext cx="3172597" cy="1088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dirty="0">
                <a:solidFill>
                  <a:srgbClr val="16618D"/>
                </a:solidFill>
              </a:rPr>
              <a:t>ORC &gt; 500 kW</a:t>
            </a:r>
          </a:p>
          <a:p>
            <a:pPr marL="171450" indent="-171450">
              <a:buFont typeface="Arial" panose="020B0604020202020204" pitchFamily="34" charset="0"/>
              <a:buChar char="•"/>
            </a:pPr>
            <a:r>
              <a:rPr lang="fr-FR" sz="1400" dirty="0">
                <a:solidFill>
                  <a:srgbClr val="16618D"/>
                </a:solidFill>
              </a:rPr>
              <a:t>Potentiel : quelques centaines/milliers</a:t>
            </a:r>
          </a:p>
          <a:p>
            <a:pPr marL="171450" indent="-171450">
              <a:buFont typeface="Arial" panose="020B0604020202020204" pitchFamily="34" charset="0"/>
              <a:buChar char="•"/>
            </a:pPr>
            <a:r>
              <a:rPr lang="fr-FR" sz="1400" dirty="0">
                <a:solidFill>
                  <a:srgbClr val="16618D"/>
                </a:solidFill>
              </a:rPr>
              <a:t>ETI et grands groupes industriels</a:t>
            </a:r>
          </a:p>
          <a:p>
            <a:r>
              <a:rPr lang="fr-FR" sz="1400" dirty="0">
                <a:solidFill>
                  <a:srgbClr val="16618D"/>
                </a:solidFill>
              </a:rPr>
              <a:t>(</a:t>
            </a:r>
            <a:r>
              <a:rPr lang="fr-FR" sz="1400" dirty="0" err="1">
                <a:solidFill>
                  <a:srgbClr val="16618D"/>
                </a:solidFill>
              </a:rPr>
              <a:t>Enertime</a:t>
            </a:r>
            <a:r>
              <a:rPr lang="fr-FR" sz="1400" dirty="0">
                <a:solidFill>
                  <a:srgbClr val="16618D"/>
                </a:solidFill>
              </a:rPr>
              <a:t>, </a:t>
            </a:r>
            <a:r>
              <a:rPr lang="fr-FR" sz="1400" dirty="0" err="1">
                <a:solidFill>
                  <a:srgbClr val="16618D"/>
                </a:solidFill>
              </a:rPr>
              <a:t>Ormat</a:t>
            </a:r>
            <a:r>
              <a:rPr lang="fr-FR" sz="1400" dirty="0">
                <a:solidFill>
                  <a:srgbClr val="16618D"/>
                </a:solidFill>
              </a:rPr>
              <a:t>, </a:t>
            </a:r>
            <a:r>
              <a:rPr lang="fr-FR" sz="1400" dirty="0" err="1">
                <a:solidFill>
                  <a:srgbClr val="16618D"/>
                </a:solidFill>
              </a:rPr>
              <a:t>Turboden</a:t>
            </a:r>
            <a:r>
              <a:rPr lang="fr-FR" sz="1400" dirty="0">
                <a:solidFill>
                  <a:srgbClr val="16618D"/>
                </a:solidFill>
              </a:rPr>
              <a:t>)</a:t>
            </a:r>
          </a:p>
          <a:p>
            <a:pPr marL="171450" indent="-171450">
              <a:buFont typeface="Arial" panose="020B0604020202020204" pitchFamily="34" charset="0"/>
              <a:buChar char="•"/>
            </a:pPr>
            <a:r>
              <a:rPr lang="fr-FR" sz="1400" dirty="0">
                <a:solidFill>
                  <a:srgbClr val="16618D"/>
                </a:solidFill>
              </a:rPr>
              <a:t>Né en 1980,  marché mature</a:t>
            </a: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17786" y="1396443"/>
            <a:ext cx="7131331" cy="393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096934" y="5245666"/>
            <a:ext cx="2331776" cy="131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9969" y="5295898"/>
            <a:ext cx="983693" cy="1283592"/>
          </a:xfrm>
          <a:prstGeom prst="rect">
            <a:avLst/>
          </a:prstGeom>
        </p:spPr>
      </p:pic>
      <p:cxnSp>
        <p:nvCxnSpPr>
          <p:cNvPr id="6" name="Connecteur droit 5"/>
          <p:cNvCxnSpPr/>
          <p:nvPr/>
        </p:nvCxnSpPr>
        <p:spPr>
          <a:xfrm>
            <a:off x="4827374" y="1396443"/>
            <a:ext cx="0" cy="3557512"/>
          </a:xfrm>
          <a:prstGeom prst="line">
            <a:avLst/>
          </a:prstGeom>
          <a:ln w="28575">
            <a:solidFill>
              <a:srgbClr val="336D84"/>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332790" y="1807991"/>
            <a:ext cx="2859209" cy="2948256"/>
          </a:xfrm>
          <a:prstGeom prst="rect">
            <a:avLst/>
          </a:prstGeom>
          <a:solidFill>
            <a:srgbClr val="E7EFF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sz="1400"/>
          </a:p>
        </p:txBody>
      </p:sp>
      <p:grpSp>
        <p:nvGrpSpPr>
          <p:cNvPr id="27" name="Groupe 26"/>
          <p:cNvGrpSpPr/>
          <p:nvPr/>
        </p:nvGrpSpPr>
        <p:grpSpPr>
          <a:xfrm>
            <a:off x="9686227" y="3551935"/>
            <a:ext cx="668662" cy="642794"/>
            <a:chOff x="1385677" y="5546257"/>
            <a:chExt cx="643337" cy="622560"/>
          </a:xfrm>
        </p:grpSpPr>
        <p:sp>
          <p:nvSpPr>
            <p:cNvPr id="29" name="Ellipse 28"/>
            <p:cNvSpPr/>
            <p:nvPr/>
          </p:nvSpPr>
          <p:spPr>
            <a:xfrm>
              <a:off x="1457284" y="5546257"/>
              <a:ext cx="492545" cy="492545"/>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30" name="ZoneTexte 29"/>
            <p:cNvSpPr txBox="1"/>
            <p:nvPr/>
          </p:nvSpPr>
          <p:spPr>
            <a:xfrm>
              <a:off x="1385677" y="5557966"/>
              <a:ext cx="643337" cy="610851"/>
            </a:xfrm>
            <a:prstGeom prst="rect">
              <a:avLst/>
            </a:prstGeom>
            <a:noFill/>
          </p:spPr>
          <p:txBody>
            <a:bodyPr wrap="square" rtlCol="0">
              <a:spAutoFit/>
            </a:bodyPr>
            <a:lstStyle/>
            <a:p>
              <a:pPr algn="ctr"/>
              <a:r>
                <a:rPr lang="fr-FR" sz="1000" b="1" dirty="0">
                  <a:solidFill>
                    <a:schemeClr val="bg1"/>
                  </a:solidFill>
                </a:rPr>
                <a:t>Près </a:t>
              </a:r>
            </a:p>
            <a:p>
              <a:pPr algn="ctr"/>
              <a:r>
                <a:rPr lang="fr-FR" sz="1000" b="1" dirty="0">
                  <a:solidFill>
                    <a:schemeClr val="bg1"/>
                  </a:solidFill>
                </a:rPr>
                <a:t>500 M$</a:t>
              </a:r>
            </a:p>
          </p:txBody>
        </p:sp>
      </p:grpSp>
      <p:sp>
        <p:nvSpPr>
          <p:cNvPr id="31" name="ZoneTexte 30"/>
          <p:cNvSpPr txBox="1"/>
          <p:nvPr/>
        </p:nvSpPr>
        <p:spPr>
          <a:xfrm>
            <a:off x="9657669" y="4106671"/>
            <a:ext cx="697221" cy="297832"/>
          </a:xfrm>
          <a:prstGeom prst="rect">
            <a:avLst/>
          </a:prstGeom>
          <a:noFill/>
        </p:spPr>
        <p:txBody>
          <a:bodyPr wrap="square" rtlCol="0">
            <a:spAutoFit/>
          </a:bodyPr>
          <a:lstStyle/>
          <a:p>
            <a:pPr algn="ctr"/>
            <a:r>
              <a:rPr lang="fr-FR" sz="1100" dirty="0">
                <a:solidFill>
                  <a:srgbClr val="16618D"/>
                </a:solidFill>
              </a:rPr>
              <a:t>2018</a:t>
            </a:r>
          </a:p>
        </p:txBody>
      </p:sp>
      <p:sp>
        <p:nvSpPr>
          <p:cNvPr id="32" name="ZoneTexte 31"/>
          <p:cNvSpPr txBox="1"/>
          <p:nvPr/>
        </p:nvSpPr>
        <p:spPr>
          <a:xfrm>
            <a:off x="9332791" y="1836610"/>
            <a:ext cx="2859209" cy="595666"/>
          </a:xfrm>
          <a:prstGeom prst="rect">
            <a:avLst/>
          </a:prstGeom>
          <a:noFill/>
        </p:spPr>
        <p:txBody>
          <a:bodyPr wrap="square" rtlCol="0">
            <a:spAutoFit/>
          </a:bodyPr>
          <a:lstStyle/>
          <a:p>
            <a:pPr algn="ctr"/>
            <a:r>
              <a:rPr lang="fr-FR" sz="1400" b="1" dirty="0">
                <a:solidFill>
                  <a:srgbClr val="16618D"/>
                </a:solidFill>
              </a:rPr>
              <a:t>Les ORC, </a:t>
            </a:r>
            <a:r>
              <a:rPr lang="fr-FR" sz="1400" b="1" dirty="0">
                <a:solidFill>
                  <a:srgbClr val="35B4AD"/>
                </a:solidFill>
              </a:rPr>
              <a:t>un</a:t>
            </a:r>
            <a:r>
              <a:rPr lang="fr-FR" sz="1400" b="1" dirty="0">
                <a:solidFill>
                  <a:srgbClr val="16618D"/>
                </a:solidFill>
              </a:rPr>
              <a:t> </a:t>
            </a:r>
            <a:r>
              <a:rPr lang="fr-FR" sz="1400" b="1" dirty="0">
                <a:solidFill>
                  <a:srgbClr val="35B4AD"/>
                </a:solidFill>
              </a:rPr>
              <a:t>fort potentiel </a:t>
            </a:r>
          </a:p>
          <a:p>
            <a:pPr algn="ctr"/>
            <a:r>
              <a:rPr lang="fr-FR" sz="1400" b="1" dirty="0">
                <a:solidFill>
                  <a:srgbClr val="16618D"/>
                </a:solidFill>
              </a:rPr>
              <a:t>de marché global</a:t>
            </a:r>
            <a:endParaRPr lang="fr-FR" sz="800" dirty="0"/>
          </a:p>
        </p:txBody>
      </p:sp>
      <p:grpSp>
        <p:nvGrpSpPr>
          <p:cNvPr id="33" name="Groupe 32"/>
          <p:cNvGrpSpPr/>
          <p:nvPr/>
        </p:nvGrpSpPr>
        <p:grpSpPr>
          <a:xfrm>
            <a:off x="10474086" y="2557426"/>
            <a:ext cx="1454391" cy="1368447"/>
            <a:chOff x="1814205" y="6041700"/>
            <a:chExt cx="643337" cy="636032"/>
          </a:xfrm>
        </p:grpSpPr>
        <p:sp>
          <p:nvSpPr>
            <p:cNvPr id="37" name="Ellipse 36"/>
            <p:cNvSpPr/>
            <p:nvPr/>
          </p:nvSpPr>
          <p:spPr>
            <a:xfrm>
              <a:off x="1821510" y="6041700"/>
              <a:ext cx="636032" cy="636032"/>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38" name="ZoneTexte 37"/>
            <p:cNvSpPr txBox="1"/>
            <p:nvPr/>
          </p:nvSpPr>
          <p:spPr>
            <a:xfrm>
              <a:off x="1814205" y="6209813"/>
              <a:ext cx="643337" cy="276856"/>
            </a:xfrm>
            <a:prstGeom prst="rect">
              <a:avLst/>
            </a:prstGeom>
            <a:noFill/>
          </p:spPr>
          <p:txBody>
            <a:bodyPr wrap="square" rtlCol="0">
              <a:spAutoFit/>
            </a:bodyPr>
            <a:lstStyle/>
            <a:p>
              <a:pPr algn="ctr"/>
              <a:r>
                <a:rPr lang="fr-FR" sz="1400" b="1" dirty="0">
                  <a:solidFill>
                    <a:schemeClr val="bg1"/>
                  </a:solidFill>
                </a:rPr>
                <a:t>Près </a:t>
              </a:r>
            </a:p>
            <a:p>
              <a:pPr algn="ctr"/>
              <a:r>
                <a:rPr lang="fr-FR" sz="1400" b="1" dirty="0">
                  <a:solidFill>
                    <a:schemeClr val="bg1"/>
                  </a:solidFill>
                </a:rPr>
                <a:t>1 MM$</a:t>
              </a:r>
            </a:p>
          </p:txBody>
        </p:sp>
      </p:grpSp>
      <p:sp>
        <p:nvSpPr>
          <p:cNvPr id="42" name="ZoneTexte 41"/>
          <p:cNvSpPr txBox="1"/>
          <p:nvPr/>
        </p:nvSpPr>
        <p:spPr>
          <a:xfrm>
            <a:off x="9332790" y="4374910"/>
            <a:ext cx="2859209" cy="350392"/>
          </a:xfrm>
          <a:prstGeom prst="rect">
            <a:avLst/>
          </a:prstGeom>
          <a:noFill/>
        </p:spPr>
        <p:txBody>
          <a:bodyPr wrap="square" rtlCol="0">
            <a:spAutoFit/>
          </a:bodyPr>
          <a:lstStyle/>
          <a:p>
            <a:r>
              <a:rPr lang="fr-FR" sz="700" i="1" dirty="0">
                <a:solidFill>
                  <a:srgbClr val="16618D"/>
                </a:solidFill>
              </a:rPr>
              <a:t>* Données 2018 Grand </a:t>
            </a:r>
            <a:r>
              <a:rPr lang="fr-FR" sz="700" i="1" dirty="0" err="1">
                <a:solidFill>
                  <a:srgbClr val="16618D"/>
                </a:solidFill>
              </a:rPr>
              <a:t>View</a:t>
            </a:r>
            <a:r>
              <a:rPr lang="fr-FR" sz="700" i="1" dirty="0">
                <a:solidFill>
                  <a:srgbClr val="16618D"/>
                </a:solidFill>
              </a:rPr>
              <a:t> Research ; données 2025 Grand </a:t>
            </a:r>
            <a:r>
              <a:rPr lang="fr-FR" sz="700" i="1" dirty="0" err="1">
                <a:solidFill>
                  <a:srgbClr val="16618D"/>
                </a:solidFill>
              </a:rPr>
              <a:t>View</a:t>
            </a:r>
            <a:r>
              <a:rPr lang="fr-FR" sz="700" i="1" dirty="0">
                <a:solidFill>
                  <a:srgbClr val="16618D"/>
                </a:solidFill>
              </a:rPr>
              <a:t> Research/ Acumen Research Consulting </a:t>
            </a:r>
          </a:p>
        </p:txBody>
      </p:sp>
      <p:sp>
        <p:nvSpPr>
          <p:cNvPr id="43" name="ZoneTexte 42"/>
          <p:cNvSpPr txBox="1"/>
          <p:nvPr/>
        </p:nvSpPr>
        <p:spPr>
          <a:xfrm>
            <a:off x="10481512" y="4095850"/>
            <a:ext cx="1456188" cy="297832"/>
          </a:xfrm>
          <a:prstGeom prst="rect">
            <a:avLst/>
          </a:prstGeom>
          <a:noFill/>
        </p:spPr>
        <p:txBody>
          <a:bodyPr wrap="square" rtlCol="0">
            <a:spAutoFit/>
          </a:bodyPr>
          <a:lstStyle/>
          <a:p>
            <a:pPr algn="ctr"/>
            <a:r>
              <a:rPr lang="fr-FR" sz="1100" dirty="0">
                <a:solidFill>
                  <a:srgbClr val="16618D"/>
                </a:solidFill>
              </a:rPr>
              <a:t>2025</a:t>
            </a:r>
          </a:p>
        </p:txBody>
      </p:sp>
      <p:cxnSp>
        <p:nvCxnSpPr>
          <p:cNvPr id="26" name="Connecteur droit 25"/>
          <p:cNvCxnSpPr/>
          <p:nvPr/>
        </p:nvCxnSpPr>
        <p:spPr>
          <a:xfrm>
            <a:off x="4804116" y="5295898"/>
            <a:ext cx="11629" cy="1264388"/>
          </a:xfrm>
          <a:prstGeom prst="line">
            <a:avLst/>
          </a:prstGeom>
          <a:ln w="28575">
            <a:solidFill>
              <a:srgbClr val="336D84"/>
            </a:solidFill>
            <a:prstDash val="dash"/>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95B77B9F-8310-CB48-8D51-127066FC1BF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34" name="ZoneTexte 33"/>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10</a:t>
            </a:r>
          </a:p>
        </p:txBody>
      </p:sp>
    </p:spTree>
    <p:extLst>
      <p:ext uri="{BB962C8B-B14F-4D97-AF65-F5344CB8AC3E}">
        <p14:creationId xmlns:p14="http://schemas.microsoft.com/office/powerpoint/2010/main" val="313995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529485"/>
            <a:ext cx="3886741" cy="1604848"/>
          </a:xfrm>
          <a:prstGeom prst="rect">
            <a:avLst/>
          </a:prstGeom>
        </p:spPr>
      </p:pic>
      <p:sp>
        <p:nvSpPr>
          <p:cNvPr id="31" name="ZoneTexte 30"/>
          <p:cNvSpPr txBox="1"/>
          <p:nvPr/>
        </p:nvSpPr>
        <p:spPr>
          <a:xfrm>
            <a:off x="1389152" y="1666473"/>
            <a:ext cx="3282629" cy="1169551"/>
          </a:xfrm>
          <a:prstGeom prst="rect">
            <a:avLst/>
          </a:prstGeom>
          <a:noFill/>
        </p:spPr>
        <p:txBody>
          <a:bodyPr wrap="square" rtlCol="0">
            <a:spAutoFit/>
          </a:bodyPr>
          <a:lstStyle/>
          <a:p>
            <a:r>
              <a:rPr lang="fr-FR" sz="1400" dirty="0">
                <a:solidFill>
                  <a:schemeClr val="tx1">
                    <a:lumMod val="75000"/>
                    <a:lumOff val="25000"/>
                  </a:schemeClr>
                </a:solidFill>
              </a:rPr>
              <a:t>ENOGIA, </a:t>
            </a:r>
            <a:r>
              <a:rPr lang="fr-FR" sz="1400" b="1" dirty="0">
                <a:solidFill>
                  <a:schemeClr val="tx1">
                    <a:lumMod val="75000"/>
                    <a:lumOff val="25000"/>
                  </a:schemeClr>
                </a:solidFill>
              </a:rPr>
              <a:t>un de deux acteurs mondial </a:t>
            </a:r>
            <a:r>
              <a:rPr lang="fr-FR" sz="1400" dirty="0">
                <a:solidFill>
                  <a:schemeClr val="tx1">
                    <a:lumMod val="75000"/>
                    <a:lumOff val="25000"/>
                  </a:schemeClr>
                </a:solidFill>
              </a:rPr>
              <a:t>en mesure de traiter les chaleurs les plus basses (dès 80-90°C vs 110-115°C), </a:t>
            </a:r>
          </a:p>
          <a:p>
            <a:r>
              <a:rPr lang="fr-FR" sz="1400" dirty="0">
                <a:solidFill>
                  <a:schemeClr val="tx1">
                    <a:lumMod val="75000"/>
                    <a:lumOff val="25000"/>
                  </a:schemeClr>
                </a:solidFill>
              </a:rPr>
              <a:t>ce qui accroit le potentiel de marché.</a:t>
            </a:r>
          </a:p>
          <a:p>
            <a:endParaRPr lang="fr-FR" sz="1400" dirty="0">
              <a:solidFill>
                <a:schemeClr val="tx1">
                  <a:lumMod val="75000"/>
                  <a:lumOff val="25000"/>
                </a:schemeClr>
              </a:solidFill>
            </a:endParaRPr>
          </a:p>
        </p:txBody>
      </p:sp>
      <p:sp>
        <p:nvSpPr>
          <p:cNvPr id="58" name="Rectangle 57"/>
          <p:cNvSpPr/>
          <p:nvPr/>
        </p:nvSpPr>
        <p:spPr>
          <a:xfrm>
            <a:off x="-1" y="5931884"/>
            <a:ext cx="12222407" cy="993571"/>
          </a:xfrm>
          <a:prstGeom prst="rect">
            <a:avLst/>
          </a:prstGeom>
          <a:solidFill>
            <a:srgbClr val="E7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rgbClr val="0D3F5C"/>
              </a:solidFill>
            </a:endParaRPr>
          </a:p>
        </p:txBody>
      </p:sp>
      <p:pic>
        <p:nvPicPr>
          <p:cNvPr id="24" name="Image 2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1185726"/>
          </a:xfrm>
          <a:prstGeom prst="rect">
            <a:avLst/>
          </a:prstGeom>
        </p:spPr>
      </p:pic>
      <p:pic>
        <p:nvPicPr>
          <p:cNvPr id="25" name="Imag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26" name="Rectangle 25"/>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b="1" dirty="0">
              <a:solidFill>
                <a:schemeClr val="bg1"/>
              </a:solidFill>
              <a:latin typeface="Abel" panose="02000506030000020004" pitchFamily="2" charset="0"/>
            </a:endParaRPr>
          </a:p>
          <a:p>
            <a:r>
              <a:rPr lang="fr-FR" sz="2800" b="1" dirty="0">
                <a:solidFill>
                  <a:schemeClr val="bg1"/>
                </a:solidFill>
                <a:latin typeface="Abel" panose="02000506030000020004" pitchFamily="2" charset="0"/>
              </a:rPr>
              <a:t>5 ATOUTS POUR RÉPONDRE AUX BESOINS DU MARCHÉ </a:t>
            </a:r>
          </a:p>
          <a:p>
            <a:r>
              <a:rPr lang="fr-FR" sz="2400" b="1" dirty="0">
                <a:solidFill>
                  <a:schemeClr val="bg1"/>
                </a:solidFill>
                <a:latin typeface="Abel" panose="02000506030000020004" pitchFamily="2" charset="0"/>
              </a:rPr>
              <a:t>Technologie, compacité, performance, adaptabilité, compétitivité</a:t>
            </a:r>
          </a:p>
          <a:p>
            <a:endParaRPr lang="fr-FR" sz="2400" b="1" dirty="0">
              <a:solidFill>
                <a:schemeClr val="bg1"/>
              </a:solidFill>
              <a:latin typeface="Abel" panose="02000506030000020004" pitchFamily="2" charset="0"/>
              <a:ea typeface="Abel" charset="0"/>
              <a:cs typeface="Arial" panose="020B0604020202020204" pitchFamily="34" charset="0"/>
            </a:endParaRPr>
          </a:p>
        </p:txBody>
      </p:sp>
      <p:sp>
        <p:nvSpPr>
          <p:cNvPr id="36" name="Bouée 35"/>
          <p:cNvSpPr/>
          <p:nvPr/>
        </p:nvSpPr>
        <p:spPr>
          <a:xfrm>
            <a:off x="4109897" y="1543826"/>
            <a:ext cx="3636578" cy="3636578"/>
          </a:xfrm>
          <a:prstGeom prst="donut">
            <a:avLst>
              <a:gd name="adj" fmla="val 10966"/>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Ellipse 36"/>
          <p:cNvSpPr/>
          <p:nvPr/>
        </p:nvSpPr>
        <p:spPr>
          <a:xfrm>
            <a:off x="4473264" y="1745230"/>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322660" y="1534895"/>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7111667" y="1333176"/>
            <a:ext cx="1546475" cy="369332"/>
          </a:xfrm>
          <a:prstGeom prst="rect">
            <a:avLst/>
          </a:prstGeom>
          <a:noFill/>
        </p:spPr>
        <p:txBody>
          <a:bodyPr wrap="square" rtlCol="0">
            <a:spAutoFit/>
          </a:bodyPr>
          <a:lstStyle/>
          <a:p>
            <a:r>
              <a:rPr lang="fr-FR" b="1" dirty="0">
                <a:solidFill>
                  <a:srgbClr val="35B4AD"/>
                </a:solidFill>
              </a:rPr>
              <a:t>COMPACITÉ</a:t>
            </a:r>
          </a:p>
        </p:txBody>
      </p:sp>
      <p:sp>
        <p:nvSpPr>
          <p:cNvPr id="41" name="ZoneTexte 40"/>
          <p:cNvSpPr txBox="1"/>
          <p:nvPr/>
        </p:nvSpPr>
        <p:spPr>
          <a:xfrm>
            <a:off x="7312016" y="1644782"/>
            <a:ext cx="4695877" cy="738664"/>
          </a:xfrm>
          <a:prstGeom prst="rect">
            <a:avLst/>
          </a:prstGeom>
          <a:noFill/>
        </p:spPr>
        <p:txBody>
          <a:bodyPr wrap="square" rtlCol="0">
            <a:spAutoFit/>
          </a:bodyPr>
          <a:lstStyle/>
          <a:p>
            <a:r>
              <a:rPr lang="fr-FR" sz="1400" dirty="0">
                <a:solidFill>
                  <a:schemeClr val="tx1">
                    <a:lumMod val="75000"/>
                    <a:lumOff val="25000"/>
                  </a:schemeClr>
                </a:solidFill>
              </a:rPr>
              <a:t>Une taille et une masse </a:t>
            </a:r>
            <a:r>
              <a:rPr lang="fr-FR" sz="1400" b="1" dirty="0">
                <a:solidFill>
                  <a:schemeClr val="tx1">
                    <a:lumMod val="75000"/>
                    <a:lumOff val="25000"/>
                  </a:schemeClr>
                </a:solidFill>
              </a:rPr>
              <a:t>plus optimisées </a:t>
            </a:r>
            <a:r>
              <a:rPr lang="fr-FR" sz="1400" dirty="0">
                <a:solidFill>
                  <a:schemeClr val="tx1">
                    <a:lumMod val="75000"/>
                    <a:lumOff val="25000"/>
                  </a:schemeClr>
                </a:solidFill>
              </a:rPr>
              <a:t>que les produits concurrents :</a:t>
            </a:r>
          </a:p>
          <a:p>
            <a:endParaRPr lang="fr-FR" sz="1400" dirty="0">
              <a:solidFill>
                <a:schemeClr val="tx1">
                  <a:lumMod val="75000"/>
                  <a:lumOff val="25000"/>
                </a:schemeClr>
              </a:solidFill>
            </a:endParaRPr>
          </a:p>
        </p:txBody>
      </p:sp>
      <p:sp>
        <p:nvSpPr>
          <p:cNvPr id="42" name="Ellipse 41"/>
          <p:cNvSpPr/>
          <p:nvPr/>
        </p:nvSpPr>
        <p:spPr>
          <a:xfrm>
            <a:off x="4229228" y="3918180"/>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8" name="Image 47">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49" name="ZoneTexte 48"/>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11</a:t>
            </a:r>
          </a:p>
        </p:txBody>
      </p:sp>
      <p:pic>
        <p:nvPicPr>
          <p:cNvPr id="20" name="Image 1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25779" y="1639296"/>
            <a:ext cx="605116" cy="575599"/>
          </a:xfrm>
          <a:prstGeom prst="rect">
            <a:avLst/>
          </a:prstGeom>
        </p:spPr>
      </p:pic>
      <p:pic>
        <p:nvPicPr>
          <p:cNvPr id="21" name="Picture 2"/>
          <p:cNvPicPr>
            <a:picLocks noChangeAspect="1" noChangeArrowheads="1"/>
          </p:cNvPicPr>
          <p:nvPr/>
        </p:nvPicPr>
        <p:blipFill rotWithShape="1">
          <a:blip r:embed="rId7"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bwMode="auto">
          <a:xfrm>
            <a:off x="8479695" y="1959446"/>
            <a:ext cx="512393" cy="44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8992088" y="1953445"/>
            <a:ext cx="3051396" cy="461665"/>
          </a:xfrm>
          <a:prstGeom prst="rect">
            <a:avLst/>
          </a:prstGeom>
          <a:noFill/>
        </p:spPr>
        <p:txBody>
          <a:bodyPr wrap="square" rtlCol="0">
            <a:spAutoFit/>
          </a:bodyPr>
          <a:lstStyle/>
          <a:p>
            <a:r>
              <a:rPr lang="fr-FR" sz="1200" dirty="0">
                <a:solidFill>
                  <a:srgbClr val="16618D"/>
                </a:solidFill>
              </a:rPr>
              <a:t>	: 150 kW dans </a:t>
            </a:r>
          </a:p>
          <a:p>
            <a:r>
              <a:rPr lang="fr-FR" sz="1200" dirty="0">
                <a:solidFill>
                  <a:srgbClr val="16618D"/>
                </a:solidFill>
              </a:rPr>
              <a:t>l’encombrement de l’ORC ENOGIA de 180 kW</a:t>
            </a:r>
          </a:p>
        </p:txBody>
      </p:sp>
      <p:pic>
        <p:nvPicPr>
          <p:cNvPr id="23" name="Picture 4"/>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079502" y="1992966"/>
            <a:ext cx="868380" cy="25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ZoneTexte 26"/>
          <p:cNvSpPr txBox="1"/>
          <p:nvPr/>
        </p:nvSpPr>
        <p:spPr>
          <a:xfrm>
            <a:off x="8118339" y="2515362"/>
            <a:ext cx="2962286" cy="646331"/>
          </a:xfrm>
          <a:prstGeom prst="rect">
            <a:avLst/>
          </a:prstGeom>
          <a:noFill/>
        </p:spPr>
        <p:txBody>
          <a:bodyPr wrap="square" rtlCol="0">
            <a:spAutoFit/>
          </a:bodyPr>
          <a:lstStyle/>
          <a:p>
            <a:pPr algn="r"/>
            <a:r>
              <a:rPr lang="fr-FR" sz="1200" dirty="0">
                <a:solidFill>
                  <a:srgbClr val="16618D"/>
                </a:solidFill>
              </a:rPr>
              <a:t>	: 110 kW dans l’encombrement de l’ORC ENOGIA de 180 kW</a:t>
            </a:r>
          </a:p>
        </p:txBody>
      </p:sp>
      <p:pic>
        <p:nvPicPr>
          <p:cNvPr id="28" name="Picture 6"/>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213717" y="2493038"/>
            <a:ext cx="847701" cy="21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10" cstate="email">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1066443" y="2494537"/>
            <a:ext cx="566615" cy="52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ZoneTexte 29"/>
          <p:cNvSpPr txBox="1"/>
          <p:nvPr/>
        </p:nvSpPr>
        <p:spPr>
          <a:xfrm>
            <a:off x="1935401" y="1362032"/>
            <a:ext cx="2788019" cy="369332"/>
          </a:xfrm>
          <a:prstGeom prst="rect">
            <a:avLst/>
          </a:prstGeom>
          <a:noFill/>
        </p:spPr>
        <p:txBody>
          <a:bodyPr wrap="square" rtlCol="0">
            <a:spAutoFit/>
          </a:bodyPr>
          <a:lstStyle/>
          <a:p>
            <a:r>
              <a:rPr lang="fr-FR" b="1" dirty="0">
                <a:solidFill>
                  <a:srgbClr val="35B4AD"/>
                </a:solidFill>
              </a:rPr>
              <a:t>AVANCE TECHNOLOGIQUE </a:t>
            </a:r>
          </a:p>
        </p:txBody>
      </p:sp>
      <p:pic>
        <p:nvPicPr>
          <p:cNvPr id="2" name="Image 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02119" y="1745230"/>
            <a:ext cx="704644" cy="704644"/>
          </a:xfrm>
          <a:prstGeom prst="rect">
            <a:avLst/>
          </a:prstGeom>
        </p:spPr>
      </p:pic>
      <p:sp>
        <p:nvSpPr>
          <p:cNvPr id="32" name="ZoneTexte 31"/>
          <p:cNvSpPr txBox="1"/>
          <p:nvPr/>
        </p:nvSpPr>
        <p:spPr>
          <a:xfrm>
            <a:off x="1287206" y="4750613"/>
            <a:ext cx="3795520" cy="523220"/>
          </a:xfrm>
          <a:prstGeom prst="rect">
            <a:avLst/>
          </a:prstGeom>
          <a:noFill/>
        </p:spPr>
        <p:txBody>
          <a:bodyPr wrap="square" rtlCol="0">
            <a:spAutoFit/>
          </a:bodyPr>
          <a:lstStyle/>
          <a:p>
            <a:r>
              <a:rPr lang="fr-FR" sz="1400" dirty="0">
                <a:solidFill>
                  <a:schemeClr val="tx1">
                    <a:lumMod val="75000"/>
                    <a:lumOff val="25000"/>
                  </a:schemeClr>
                </a:solidFill>
              </a:rPr>
              <a:t>Pas de pièces en usure. </a:t>
            </a:r>
            <a:r>
              <a:rPr lang="fr-FR" sz="1400" b="1" dirty="0">
                <a:solidFill>
                  <a:schemeClr val="tx1">
                    <a:lumMod val="75000"/>
                    <a:lumOff val="25000"/>
                  </a:schemeClr>
                </a:solidFill>
              </a:rPr>
              <a:t>2 à 3 fois moins de maintenance </a:t>
            </a:r>
            <a:r>
              <a:rPr lang="fr-FR" sz="1400" dirty="0">
                <a:solidFill>
                  <a:schemeClr val="tx1">
                    <a:lumMod val="75000"/>
                    <a:lumOff val="25000"/>
                  </a:schemeClr>
                </a:solidFill>
              </a:rPr>
              <a:t>que la technologie volumétrique.</a:t>
            </a:r>
          </a:p>
        </p:txBody>
      </p:sp>
      <p:sp>
        <p:nvSpPr>
          <p:cNvPr id="34" name="Ellipse 33"/>
          <p:cNvSpPr/>
          <p:nvPr/>
        </p:nvSpPr>
        <p:spPr>
          <a:xfrm>
            <a:off x="7087657" y="3335754"/>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0" name="Image 4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7930113">
            <a:off x="7143945" y="3493194"/>
            <a:ext cx="649773" cy="372747"/>
          </a:xfrm>
          <a:prstGeom prst="rect">
            <a:avLst/>
          </a:prstGeom>
        </p:spPr>
      </p:pic>
      <p:sp>
        <p:nvSpPr>
          <p:cNvPr id="51" name="ZoneTexte 50"/>
          <p:cNvSpPr txBox="1"/>
          <p:nvPr/>
        </p:nvSpPr>
        <p:spPr>
          <a:xfrm>
            <a:off x="2953430" y="4447138"/>
            <a:ext cx="1780457" cy="369332"/>
          </a:xfrm>
          <a:prstGeom prst="rect">
            <a:avLst/>
          </a:prstGeom>
          <a:noFill/>
        </p:spPr>
        <p:txBody>
          <a:bodyPr wrap="square" rtlCol="0">
            <a:spAutoFit/>
          </a:bodyPr>
          <a:lstStyle/>
          <a:p>
            <a:r>
              <a:rPr lang="fr-FR" b="1" cap="all" dirty="0">
                <a:solidFill>
                  <a:srgbClr val="35B4AD"/>
                </a:solidFill>
              </a:rPr>
              <a:t>Durabilité</a:t>
            </a:r>
          </a:p>
        </p:txBody>
      </p:sp>
      <p:pic>
        <p:nvPicPr>
          <p:cNvPr id="52" name="Image 51">
            <a:extLst>
              <a:ext uri="{FF2B5EF4-FFF2-40B4-BE49-F238E27FC236}">
                <a16:creationId xmlns:a16="http://schemas.microsoft.com/office/drawing/2014/main" id="{DF004068-0B21-444F-A4BF-6F1192FF841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07124" y="2968142"/>
            <a:ext cx="770932" cy="693839"/>
          </a:xfrm>
          <a:prstGeom prst="rect">
            <a:avLst/>
          </a:prstGeom>
        </p:spPr>
      </p:pic>
      <p:pic>
        <p:nvPicPr>
          <p:cNvPr id="53" name="Image 52">
            <a:extLst>
              <a:ext uri="{FF2B5EF4-FFF2-40B4-BE49-F238E27FC236}">
                <a16:creationId xmlns:a16="http://schemas.microsoft.com/office/drawing/2014/main" id="{97A9C7E5-7FDC-3A4D-AB48-23D2074D76C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82438" y="2022823"/>
            <a:ext cx="1075295" cy="967766"/>
          </a:xfrm>
          <a:prstGeom prst="rect">
            <a:avLst/>
          </a:prstGeom>
        </p:spPr>
      </p:pic>
      <p:pic>
        <p:nvPicPr>
          <p:cNvPr id="54" name="Image 53">
            <a:extLst>
              <a:ext uri="{FF2B5EF4-FFF2-40B4-BE49-F238E27FC236}">
                <a16:creationId xmlns:a16="http://schemas.microsoft.com/office/drawing/2014/main" id="{A5EBA42D-CDCE-8B4B-BC97-146E4C58F5E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897719" y="2870871"/>
            <a:ext cx="1156111" cy="710003"/>
          </a:xfrm>
          <a:prstGeom prst="rect">
            <a:avLst/>
          </a:prstGeom>
        </p:spPr>
      </p:pic>
      <p:pic>
        <p:nvPicPr>
          <p:cNvPr id="5" name="Image 4"/>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285429" y="3953939"/>
            <a:ext cx="680460" cy="680460"/>
          </a:xfrm>
          <a:prstGeom prst="rect">
            <a:avLst/>
          </a:prstGeom>
        </p:spPr>
      </p:pic>
      <p:sp>
        <p:nvSpPr>
          <p:cNvPr id="55" name="ZoneTexte 54"/>
          <p:cNvSpPr txBox="1"/>
          <p:nvPr/>
        </p:nvSpPr>
        <p:spPr>
          <a:xfrm>
            <a:off x="7892526" y="3681412"/>
            <a:ext cx="4150958" cy="738664"/>
          </a:xfrm>
          <a:prstGeom prst="rect">
            <a:avLst/>
          </a:prstGeom>
          <a:noFill/>
        </p:spPr>
        <p:txBody>
          <a:bodyPr wrap="square" rtlCol="0">
            <a:spAutoFit/>
          </a:bodyPr>
          <a:lstStyle/>
          <a:p>
            <a:r>
              <a:rPr lang="fr-FR" sz="1400" dirty="0">
                <a:solidFill>
                  <a:schemeClr val="tx1">
                    <a:lumMod val="75000"/>
                    <a:lumOff val="25000"/>
                  </a:schemeClr>
                </a:solidFill>
              </a:rPr>
              <a:t>ENOGIA, </a:t>
            </a:r>
            <a:r>
              <a:rPr lang="fr-FR" sz="1400" b="1" dirty="0">
                <a:solidFill>
                  <a:schemeClr val="tx1">
                    <a:lumMod val="75000"/>
                    <a:lumOff val="25000"/>
                  </a:schemeClr>
                </a:solidFill>
              </a:rPr>
              <a:t>seul acteur </a:t>
            </a:r>
            <a:r>
              <a:rPr lang="fr-FR" sz="1400" dirty="0">
                <a:solidFill>
                  <a:schemeClr val="tx1">
                    <a:lumMod val="75000"/>
                    <a:lumOff val="25000"/>
                  </a:schemeClr>
                </a:solidFill>
              </a:rPr>
              <a:t>capable de « régler » ses ORC aux caractéristiques de chaque client pour en optimiser le rendement. </a:t>
            </a:r>
          </a:p>
        </p:txBody>
      </p:sp>
      <p:sp>
        <p:nvSpPr>
          <p:cNvPr id="56" name="ZoneTexte 55"/>
          <p:cNvSpPr txBox="1"/>
          <p:nvPr/>
        </p:nvSpPr>
        <p:spPr>
          <a:xfrm>
            <a:off x="7882172" y="3364227"/>
            <a:ext cx="2558116" cy="369332"/>
          </a:xfrm>
          <a:prstGeom prst="rect">
            <a:avLst/>
          </a:prstGeom>
          <a:noFill/>
        </p:spPr>
        <p:txBody>
          <a:bodyPr wrap="square" rtlCol="0">
            <a:spAutoFit/>
          </a:bodyPr>
          <a:lstStyle/>
          <a:p>
            <a:r>
              <a:rPr lang="fr-FR" b="1" dirty="0">
                <a:solidFill>
                  <a:srgbClr val="35B4AD"/>
                </a:solidFill>
              </a:rPr>
              <a:t>ADAPTABILITÉ UNIQUE </a:t>
            </a:r>
          </a:p>
        </p:txBody>
      </p:sp>
      <p:pic>
        <p:nvPicPr>
          <p:cNvPr id="59" name="Image 58">
            <a:extLst>
              <a:ext uri="{FF2B5EF4-FFF2-40B4-BE49-F238E27FC236}">
                <a16:creationId xmlns:a16="http://schemas.microsoft.com/office/drawing/2014/main" id="{27A914AC-C133-B142-9D4A-9C08E7674D0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366074" y="3545447"/>
            <a:ext cx="846802" cy="1094068"/>
          </a:xfrm>
          <a:prstGeom prst="rect">
            <a:avLst/>
          </a:prstGeom>
        </p:spPr>
      </p:pic>
      <p:sp>
        <p:nvSpPr>
          <p:cNvPr id="60" name="ZoneTexte 59">
            <a:extLst>
              <a:ext uri="{FF2B5EF4-FFF2-40B4-BE49-F238E27FC236}">
                <a16:creationId xmlns:a16="http://schemas.microsoft.com/office/drawing/2014/main" id="{CDDBA299-D41D-7D4D-9C4C-543CCE48647C}"/>
              </a:ext>
            </a:extLst>
          </p:cNvPr>
          <p:cNvSpPr txBox="1"/>
          <p:nvPr/>
        </p:nvSpPr>
        <p:spPr>
          <a:xfrm>
            <a:off x="4606770" y="2870871"/>
            <a:ext cx="292388" cy="909959"/>
          </a:xfrm>
          <a:prstGeom prst="rect">
            <a:avLst/>
          </a:prstGeom>
          <a:noFill/>
        </p:spPr>
        <p:txBody>
          <a:bodyPr vert="vert270" wrap="square" rtlCol="0">
            <a:spAutoFit/>
          </a:bodyPr>
          <a:lstStyle/>
          <a:p>
            <a:pPr algn="ctr"/>
            <a:r>
              <a:rPr lang="fr-FR" sz="700" dirty="0">
                <a:ea typeface="Roboto" panose="02000000000000000000" pitchFamily="2" charset="0"/>
              </a:rPr>
              <a:t>10LT et 20LT</a:t>
            </a:r>
          </a:p>
        </p:txBody>
      </p:sp>
      <p:sp>
        <p:nvSpPr>
          <p:cNvPr id="61" name="ZoneTexte 60">
            <a:extLst>
              <a:ext uri="{FF2B5EF4-FFF2-40B4-BE49-F238E27FC236}">
                <a16:creationId xmlns:a16="http://schemas.microsoft.com/office/drawing/2014/main" id="{CDDBA299-D41D-7D4D-9C4C-543CCE48647C}"/>
              </a:ext>
            </a:extLst>
          </p:cNvPr>
          <p:cNvSpPr txBox="1"/>
          <p:nvPr/>
        </p:nvSpPr>
        <p:spPr>
          <a:xfrm>
            <a:off x="5955600" y="2255929"/>
            <a:ext cx="292388" cy="497472"/>
          </a:xfrm>
          <a:prstGeom prst="rect">
            <a:avLst/>
          </a:prstGeom>
          <a:noFill/>
        </p:spPr>
        <p:txBody>
          <a:bodyPr vert="vert270" wrap="square" rtlCol="0">
            <a:spAutoFit/>
          </a:bodyPr>
          <a:lstStyle/>
          <a:p>
            <a:pPr algn="ctr"/>
            <a:r>
              <a:rPr lang="fr-FR" sz="700" dirty="0">
                <a:ea typeface="Roboto" panose="02000000000000000000" pitchFamily="2" charset="0"/>
              </a:rPr>
              <a:t>40LT</a:t>
            </a:r>
          </a:p>
        </p:txBody>
      </p:sp>
      <p:sp>
        <p:nvSpPr>
          <p:cNvPr id="62" name="ZoneTexte 61">
            <a:extLst>
              <a:ext uri="{FF2B5EF4-FFF2-40B4-BE49-F238E27FC236}">
                <a16:creationId xmlns:a16="http://schemas.microsoft.com/office/drawing/2014/main" id="{CDDBA299-D41D-7D4D-9C4C-543CCE48647C}"/>
              </a:ext>
            </a:extLst>
          </p:cNvPr>
          <p:cNvSpPr txBox="1"/>
          <p:nvPr/>
        </p:nvSpPr>
        <p:spPr>
          <a:xfrm>
            <a:off x="6442721" y="3502887"/>
            <a:ext cx="755018" cy="200055"/>
          </a:xfrm>
          <a:prstGeom prst="rect">
            <a:avLst/>
          </a:prstGeom>
          <a:noFill/>
        </p:spPr>
        <p:txBody>
          <a:bodyPr vert="horz" wrap="square" rtlCol="0">
            <a:spAutoFit/>
          </a:bodyPr>
          <a:lstStyle/>
          <a:p>
            <a:pPr algn="ctr"/>
            <a:r>
              <a:rPr lang="fr-FR" sz="700" dirty="0">
                <a:ea typeface="Roboto" panose="02000000000000000000" pitchFamily="2" charset="0"/>
              </a:rPr>
              <a:t>100LT</a:t>
            </a:r>
          </a:p>
        </p:txBody>
      </p:sp>
      <p:sp>
        <p:nvSpPr>
          <p:cNvPr id="63" name="ZoneTexte 62">
            <a:extLst>
              <a:ext uri="{FF2B5EF4-FFF2-40B4-BE49-F238E27FC236}">
                <a16:creationId xmlns:a16="http://schemas.microsoft.com/office/drawing/2014/main" id="{CDDBA299-D41D-7D4D-9C4C-543CCE48647C}"/>
              </a:ext>
            </a:extLst>
          </p:cNvPr>
          <p:cNvSpPr txBox="1"/>
          <p:nvPr/>
        </p:nvSpPr>
        <p:spPr>
          <a:xfrm>
            <a:off x="5660959" y="4556930"/>
            <a:ext cx="755018" cy="200055"/>
          </a:xfrm>
          <a:prstGeom prst="rect">
            <a:avLst/>
          </a:prstGeom>
          <a:noFill/>
        </p:spPr>
        <p:txBody>
          <a:bodyPr vert="horz" wrap="square" rtlCol="0">
            <a:spAutoFit/>
          </a:bodyPr>
          <a:lstStyle/>
          <a:p>
            <a:pPr algn="ctr"/>
            <a:r>
              <a:rPr lang="fr-FR" sz="700" dirty="0">
                <a:ea typeface="Roboto" panose="02000000000000000000" pitchFamily="2" charset="0"/>
              </a:rPr>
              <a:t>200LT</a:t>
            </a:r>
          </a:p>
        </p:txBody>
      </p:sp>
      <p:sp>
        <p:nvSpPr>
          <p:cNvPr id="43" name="Espace réservé du contenu 2"/>
          <p:cNvSpPr txBox="1">
            <a:spLocks/>
          </p:cNvSpPr>
          <p:nvPr/>
        </p:nvSpPr>
        <p:spPr>
          <a:xfrm>
            <a:off x="-55247" y="5915080"/>
            <a:ext cx="12222407" cy="102149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fr-FR" sz="1800" b="1" dirty="0">
                <a:solidFill>
                  <a:srgbClr val="16618D"/>
                </a:solidFill>
                <a:cs typeface="Arial" panose="020B0604020202020204" pitchFamily="34" charset="0"/>
              </a:rPr>
              <a:t>Une gamme d’ORC</a:t>
            </a:r>
            <a:r>
              <a:rPr lang="fr-FR" sz="1800" b="1" dirty="0">
                <a:solidFill>
                  <a:srgbClr val="35B4AD"/>
                </a:solidFill>
                <a:cs typeface="Arial" panose="020B0604020202020204" pitchFamily="34" charset="0"/>
              </a:rPr>
              <a:t> </a:t>
            </a:r>
            <a:r>
              <a:rPr lang="fr-FR" sz="2400" b="1" dirty="0">
                <a:solidFill>
                  <a:srgbClr val="35B4AD"/>
                </a:solidFill>
                <a:cs typeface="Arial" panose="020B0604020202020204" pitchFamily="34" charset="0"/>
              </a:rPr>
              <a:t>plus performants </a:t>
            </a:r>
            <a:r>
              <a:rPr lang="fr-FR" sz="1800" b="1" dirty="0">
                <a:solidFill>
                  <a:srgbClr val="16618D"/>
                </a:solidFill>
                <a:cs typeface="Arial" panose="020B0604020202020204" pitchFamily="34" charset="0"/>
              </a:rPr>
              <a:t>que les standards du marché</a:t>
            </a:r>
          </a:p>
        </p:txBody>
      </p:sp>
      <p:sp>
        <p:nvSpPr>
          <p:cNvPr id="46" name="ZoneTexte 45"/>
          <p:cNvSpPr txBox="1"/>
          <p:nvPr/>
        </p:nvSpPr>
        <p:spPr>
          <a:xfrm>
            <a:off x="205117" y="4098107"/>
            <a:ext cx="2816685" cy="215444"/>
          </a:xfrm>
          <a:prstGeom prst="rect">
            <a:avLst/>
          </a:prstGeom>
          <a:noFill/>
        </p:spPr>
        <p:txBody>
          <a:bodyPr wrap="square" rtlCol="0">
            <a:spAutoFit/>
          </a:bodyPr>
          <a:lstStyle/>
          <a:p>
            <a:r>
              <a:rPr lang="fr-FR" sz="800" dirty="0">
                <a:solidFill>
                  <a:schemeClr val="tx1">
                    <a:lumMod val="75000"/>
                    <a:lumOff val="25000"/>
                  </a:schemeClr>
                </a:solidFill>
              </a:rPr>
              <a:t>Source : ADEME</a:t>
            </a:r>
          </a:p>
        </p:txBody>
      </p:sp>
      <p:sp>
        <p:nvSpPr>
          <p:cNvPr id="47" name="Ellipse 46"/>
          <p:cNvSpPr/>
          <p:nvPr/>
        </p:nvSpPr>
        <p:spPr>
          <a:xfrm>
            <a:off x="6055957" y="4517893"/>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p:cNvSpPr txBox="1"/>
          <p:nvPr/>
        </p:nvSpPr>
        <p:spPr>
          <a:xfrm>
            <a:off x="6858805" y="5021391"/>
            <a:ext cx="5018676" cy="800219"/>
          </a:xfrm>
          <a:prstGeom prst="rect">
            <a:avLst/>
          </a:prstGeom>
          <a:noFill/>
        </p:spPr>
        <p:txBody>
          <a:bodyPr wrap="square" rtlCol="0">
            <a:spAutoFit/>
          </a:bodyPr>
          <a:lstStyle/>
          <a:p>
            <a:r>
              <a:rPr lang="fr-FR" b="1" dirty="0">
                <a:solidFill>
                  <a:srgbClr val="35B4AD"/>
                </a:solidFill>
              </a:rPr>
              <a:t>COMPÉTITIVITÉ</a:t>
            </a:r>
          </a:p>
          <a:p>
            <a:r>
              <a:rPr lang="fr-FR" sz="1400" b="1" dirty="0">
                <a:solidFill>
                  <a:schemeClr val="tx1">
                    <a:lumMod val="75000"/>
                    <a:lumOff val="25000"/>
                  </a:schemeClr>
                </a:solidFill>
              </a:rPr>
              <a:t>Coût complet de l’énergie produite (LCOE) inférieur </a:t>
            </a:r>
            <a:r>
              <a:rPr lang="fr-FR" sz="1400" dirty="0">
                <a:solidFill>
                  <a:schemeClr val="tx1">
                    <a:lumMod val="75000"/>
                    <a:lumOff val="25000"/>
                  </a:schemeClr>
                </a:solidFill>
              </a:rPr>
              <a:t>aux énergies conventionnelles et à la plupart des énergies renouvelables. </a:t>
            </a:r>
          </a:p>
        </p:txBody>
      </p:sp>
      <p:pic>
        <p:nvPicPr>
          <p:cNvPr id="3" name="Image 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105134" y="4596506"/>
            <a:ext cx="652228" cy="652228"/>
          </a:xfrm>
          <a:prstGeom prst="rect">
            <a:avLst/>
          </a:prstGeom>
        </p:spPr>
      </p:pic>
    </p:spTree>
    <p:extLst>
      <p:ext uri="{BB962C8B-B14F-4D97-AF65-F5344CB8AC3E}">
        <p14:creationId xmlns:p14="http://schemas.microsoft.com/office/powerpoint/2010/main" val="225967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 56">
            <a:extLst>
              <a:ext uri="{FF2B5EF4-FFF2-40B4-BE49-F238E27FC236}">
                <a16:creationId xmlns:a16="http://schemas.microsoft.com/office/drawing/2014/main" id="{BB289C37-13AE-EF4D-9C54-E7C2D0BEE8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19299" y="1049205"/>
            <a:ext cx="7872701" cy="5201405"/>
          </a:xfrm>
          <a:prstGeom prst="rect">
            <a:avLst/>
          </a:prstGeom>
        </p:spPr>
      </p:pic>
      <p:pic>
        <p:nvPicPr>
          <p:cNvPr id="39" name="Image 3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40" name="Image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41" name="Rectangle 40"/>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ea typeface="Abel" charset="0"/>
                <a:cs typeface="Arial" panose="020B0604020202020204" pitchFamily="34" charset="0"/>
              </a:rPr>
              <a:t>DOMAINES D’APPLICATION DIVERSIFIÉS DANS UN MARCHÉ MONDIAL</a:t>
            </a:r>
          </a:p>
          <a:p>
            <a:r>
              <a:rPr lang="fr-FR" sz="2400" b="1" dirty="0">
                <a:solidFill>
                  <a:schemeClr val="bg1"/>
                </a:solidFill>
                <a:latin typeface="Abel" panose="02000506030000020004" pitchFamily="2" charset="0"/>
                <a:ea typeface="Abel" charset="0"/>
                <a:cs typeface="Arial" panose="020B0604020202020204" pitchFamily="34" charset="0"/>
              </a:rPr>
              <a:t>Plus de 120 </a:t>
            </a:r>
            <a:r>
              <a:rPr lang="fr-FR" sz="2400" b="1" dirty="0" err="1">
                <a:solidFill>
                  <a:schemeClr val="bg1"/>
                </a:solidFill>
                <a:latin typeface="Abel" panose="02000506030000020004" pitchFamily="2" charset="0"/>
                <a:ea typeface="Abel" charset="0"/>
                <a:cs typeface="Arial" panose="020B0604020202020204" pitchFamily="34" charset="0"/>
              </a:rPr>
              <a:t>microturbines</a:t>
            </a:r>
            <a:r>
              <a:rPr lang="fr-FR" sz="2400" b="1" dirty="0">
                <a:solidFill>
                  <a:schemeClr val="bg1"/>
                </a:solidFill>
                <a:latin typeface="Abel" panose="02000506030000020004" pitchFamily="2" charset="0"/>
                <a:ea typeface="Abel" charset="0"/>
                <a:cs typeface="Arial" panose="020B0604020202020204" pitchFamily="34" charset="0"/>
              </a:rPr>
              <a:t> installées à travers 26 pays</a:t>
            </a:r>
          </a:p>
        </p:txBody>
      </p:sp>
      <p:pic>
        <p:nvPicPr>
          <p:cNvPr id="29" name="Image 28">
            <a:extLst>
              <a:ext uri="{FF2B5EF4-FFF2-40B4-BE49-F238E27FC236}">
                <a16:creationId xmlns:a16="http://schemas.microsoft.com/office/drawing/2014/main" id="{95B77B9F-8310-CB48-8D51-127066FC1B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31" name="ZoneTexte 30"/>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12</a:t>
            </a:r>
          </a:p>
        </p:txBody>
      </p:sp>
      <p:pic>
        <p:nvPicPr>
          <p:cNvPr id="33" name="Image 3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69141" y="3458271"/>
            <a:ext cx="163869" cy="167740"/>
          </a:xfrm>
          <a:prstGeom prst="rect">
            <a:avLst/>
          </a:prstGeom>
        </p:spPr>
      </p:pic>
      <p:sp>
        <p:nvSpPr>
          <p:cNvPr id="44" name="Espace réservé du contenu 2"/>
          <p:cNvSpPr txBox="1">
            <a:spLocks/>
          </p:cNvSpPr>
          <p:nvPr/>
        </p:nvSpPr>
        <p:spPr>
          <a:xfrm>
            <a:off x="496080" y="1273094"/>
            <a:ext cx="8912280" cy="48504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b="1">
              <a:solidFill>
                <a:srgbClr val="FF0000"/>
              </a:solidFill>
            </a:endParaRPr>
          </a:p>
          <a:p>
            <a:pPr marL="371475" lvl="1" indent="0">
              <a:buFont typeface="Arial" panose="020B0604020202020204" pitchFamily="34" charset="0"/>
              <a:buNone/>
            </a:pPr>
            <a:endParaRPr lang="fr-FR" dirty="0"/>
          </a:p>
        </p:txBody>
      </p:sp>
      <p:sp>
        <p:nvSpPr>
          <p:cNvPr id="51" name="Ellipse 50">
            <a:extLst>
              <a:ext uri="{FF2B5EF4-FFF2-40B4-BE49-F238E27FC236}">
                <a16:creationId xmlns:a16="http://schemas.microsoft.com/office/drawing/2014/main" id="{AD3FE0A7-5D45-C246-B7A0-0F08501A2839}"/>
              </a:ext>
            </a:extLst>
          </p:cNvPr>
          <p:cNvSpPr/>
          <p:nvPr/>
        </p:nvSpPr>
        <p:spPr>
          <a:xfrm>
            <a:off x="10386990" y="2679280"/>
            <a:ext cx="1206434" cy="1160289"/>
          </a:xfrm>
          <a:prstGeom prst="ellipse">
            <a:avLst/>
          </a:prstGeom>
          <a:solidFill>
            <a:srgbClr val="35B4AD">
              <a:alpha val="29000"/>
            </a:srgbClr>
          </a:solidFill>
          <a:ln w="25400">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10450975-99B0-6E43-9681-2777B449D274}"/>
              </a:ext>
            </a:extLst>
          </p:cNvPr>
          <p:cNvSpPr/>
          <p:nvPr/>
        </p:nvSpPr>
        <p:spPr>
          <a:xfrm>
            <a:off x="10396910" y="2774215"/>
            <a:ext cx="1186594" cy="852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004965"/>
                </a:solidFill>
              </a:rPr>
              <a:t>ASIE</a:t>
            </a:r>
          </a:p>
          <a:p>
            <a:pPr algn="ctr"/>
            <a:endParaRPr lang="fr-FR" sz="300" b="1" dirty="0">
              <a:solidFill>
                <a:srgbClr val="004965"/>
              </a:solidFill>
            </a:endParaRPr>
          </a:p>
          <a:p>
            <a:pPr algn="ctr"/>
            <a:r>
              <a:rPr lang="fr-FR" sz="900" b="1" dirty="0">
                <a:solidFill>
                  <a:srgbClr val="004965"/>
                </a:solidFill>
              </a:rPr>
              <a:t>Corée du Sud : </a:t>
            </a:r>
          </a:p>
          <a:p>
            <a:pPr algn="ctr"/>
            <a:r>
              <a:rPr lang="fr-FR" sz="900" dirty="0">
                <a:solidFill>
                  <a:srgbClr val="004965"/>
                </a:solidFill>
              </a:rPr>
              <a:t>industrie et biogaz</a:t>
            </a:r>
          </a:p>
          <a:p>
            <a:pPr algn="ctr"/>
            <a:r>
              <a:rPr lang="fr-FR" sz="900" b="1" dirty="0">
                <a:solidFill>
                  <a:srgbClr val="004965"/>
                </a:solidFill>
              </a:rPr>
              <a:t>Chine : </a:t>
            </a:r>
            <a:r>
              <a:rPr lang="fr-FR" sz="900" dirty="0">
                <a:solidFill>
                  <a:srgbClr val="004965"/>
                </a:solidFill>
              </a:rPr>
              <a:t>industrie</a:t>
            </a:r>
          </a:p>
          <a:p>
            <a:pPr algn="ctr"/>
            <a:r>
              <a:rPr lang="fr-FR" sz="900" b="1" dirty="0">
                <a:solidFill>
                  <a:srgbClr val="004965"/>
                </a:solidFill>
              </a:rPr>
              <a:t>Japon : </a:t>
            </a:r>
            <a:r>
              <a:rPr lang="fr-FR" sz="900" dirty="0">
                <a:solidFill>
                  <a:srgbClr val="004965"/>
                </a:solidFill>
              </a:rPr>
              <a:t>géothermie</a:t>
            </a:r>
          </a:p>
        </p:txBody>
      </p:sp>
      <p:sp>
        <p:nvSpPr>
          <p:cNvPr id="53" name="Ellipse 52">
            <a:extLst>
              <a:ext uri="{FF2B5EF4-FFF2-40B4-BE49-F238E27FC236}">
                <a16:creationId xmlns:a16="http://schemas.microsoft.com/office/drawing/2014/main" id="{AD3FE0A7-5D45-C246-B7A0-0F08501A2839}"/>
              </a:ext>
            </a:extLst>
          </p:cNvPr>
          <p:cNvSpPr/>
          <p:nvPr/>
        </p:nvSpPr>
        <p:spPr>
          <a:xfrm>
            <a:off x="8381023" y="2132799"/>
            <a:ext cx="1312879" cy="1271815"/>
          </a:xfrm>
          <a:prstGeom prst="ellipse">
            <a:avLst/>
          </a:prstGeom>
          <a:solidFill>
            <a:srgbClr val="35B4AD">
              <a:alpha val="29000"/>
            </a:srgbClr>
          </a:solidFill>
          <a:ln w="25400">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320F5BFD-0EE6-5C4E-81CC-B701A721D5F6}"/>
              </a:ext>
            </a:extLst>
          </p:cNvPr>
          <p:cNvSpPr/>
          <p:nvPr/>
        </p:nvSpPr>
        <p:spPr>
          <a:xfrm>
            <a:off x="8425787" y="2269411"/>
            <a:ext cx="1173265" cy="971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004965"/>
                </a:solidFill>
              </a:rPr>
              <a:t>EUROPE</a:t>
            </a:r>
          </a:p>
          <a:p>
            <a:pPr algn="ctr"/>
            <a:endParaRPr lang="fr-FR" sz="300" b="1" dirty="0">
              <a:solidFill>
                <a:srgbClr val="004965"/>
              </a:solidFill>
            </a:endParaRPr>
          </a:p>
          <a:p>
            <a:pPr algn="ctr"/>
            <a:r>
              <a:rPr lang="fr-FR" sz="900" b="1" dirty="0">
                <a:solidFill>
                  <a:srgbClr val="004965"/>
                </a:solidFill>
              </a:rPr>
              <a:t>Allemagne : </a:t>
            </a:r>
          </a:p>
          <a:p>
            <a:pPr algn="ctr"/>
            <a:r>
              <a:rPr lang="fr-FR" sz="900" dirty="0">
                <a:solidFill>
                  <a:srgbClr val="004965"/>
                </a:solidFill>
              </a:rPr>
              <a:t>méthanisation</a:t>
            </a:r>
            <a:br>
              <a:rPr lang="fr-FR" sz="900" dirty="0">
                <a:solidFill>
                  <a:srgbClr val="004965"/>
                </a:solidFill>
              </a:rPr>
            </a:br>
            <a:r>
              <a:rPr lang="fr-FR" sz="900" b="1" dirty="0">
                <a:solidFill>
                  <a:srgbClr val="004965"/>
                </a:solidFill>
              </a:rPr>
              <a:t>France : </a:t>
            </a:r>
            <a:r>
              <a:rPr lang="fr-FR" sz="900" dirty="0">
                <a:solidFill>
                  <a:srgbClr val="004965"/>
                </a:solidFill>
              </a:rPr>
              <a:t>biogaz et</a:t>
            </a:r>
            <a:br>
              <a:rPr lang="fr-FR" sz="900" dirty="0">
                <a:solidFill>
                  <a:srgbClr val="004965"/>
                </a:solidFill>
              </a:rPr>
            </a:br>
            <a:r>
              <a:rPr lang="fr-FR" sz="900" dirty="0">
                <a:solidFill>
                  <a:srgbClr val="004965"/>
                </a:solidFill>
              </a:rPr>
              <a:t>déchets</a:t>
            </a:r>
          </a:p>
          <a:p>
            <a:pPr algn="ctr"/>
            <a:r>
              <a:rPr lang="fr-FR" sz="900" b="1" dirty="0">
                <a:solidFill>
                  <a:srgbClr val="004965"/>
                </a:solidFill>
              </a:rPr>
              <a:t>Europe centrale :</a:t>
            </a:r>
          </a:p>
          <a:p>
            <a:pPr algn="ctr"/>
            <a:r>
              <a:rPr lang="fr-FR" sz="900" dirty="0">
                <a:solidFill>
                  <a:srgbClr val="004965"/>
                </a:solidFill>
              </a:rPr>
              <a:t> biomasse </a:t>
            </a:r>
          </a:p>
        </p:txBody>
      </p:sp>
      <p:sp>
        <p:nvSpPr>
          <p:cNvPr id="55" name="Ellipse 54">
            <a:extLst>
              <a:ext uri="{FF2B5EF4-FFF2-40B4-BE49-F238E27FC236}">
                <a16:creationId xmlns:a16="http://schemas.microsoft.com/office/drawing/2014/main" id="{AD3FE0A7-5D45-C246-B7A0-0F08501A2839}"/>
              </a:ext>
            </a:extLst>
          </p:cNvPr>
          <p:cNvSpPr/>
          <p:nvPr/>
        </p:nvSpPr>
        <p:spPr>
          <a:xfrm>
            <a:off x="5744672" y="3135861"/>
            <a:ext cx="1197752" cy="1160289"/>
          </a:xfrm>
          <a:prstGeom prst="ellipse">
            <a:avLst/>
          </a:prstGeom>
          <a:solidFill>
            <a:srgbClr val="35B4AD">
              <a:alpha val="29000"/>
            </a:srgbClr>
          </a:solidFill>
          <a:ln w="25400">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5803136" y="3295452"/>
            <a:ext cx="1080823" cy="834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004965"/>
                </a:solidFill>
              </a:rPr>
              <a:t>AMÉRIQUES</a:t>
            </a:r>
          </a:p>
          <a:p>
            <a:pPr algn="ctr"/>
            <a:endParaRPr lang="fr-FR" sz="300" b="1" dirty="0">
              <a:solidFill>
                <a:srgbClr val="004965"/>
              </a:solidFill>
            </a:endParaRPr>
          </a:p>
          <a:p>
            <a:pPr algn="ctr"/>
            <a:r>
              <a:rPr lang="fr-FR" sz="900" b="1" dirty="0">
                <a:solidFill>
                  <a:srgbClr val="004965"/>
                </a:solidFill>
              </a:rPr>
              <a:t>USA : </a:t>
            </a:r>
            <a:r>
              <a:rPr lang="fr-FR" sz="900" dirty="0">
                <a:solidFill>
                  <a:srgbClr val="004965"/>
                </a:solidFill>
              </a:rPr>
              <a:t>géothermie</a:t>
            </a:r>
          </a:p>
          <a:p>
            <a:pPr algn="ctr"/>
            <a:endParaRPr lang="fr-FR" sz="200" b="1" dirty="0">
              <a:solidFill>
                <a:srgbClr val="004965"/>
              </a:solidFill>
            </a:endParaRPr>
          </a:p>
          <a:p>
            <a:pPr algn="ctr"/>
            <a:r>
              <a:rPr lang="fr-FR" sz="900" b="1" dirty="0">
                <a:solidFill>
                  <a:srgbClr val="004965"/>
                </a:solidFill>
              </a:rPr>
              <a:t>Amérique du Sud : </a:t>
            </a:r>
          </a:p>
          <a:p>
            <a:pPr algn="ctr"/>
            <a:r>
              <a:rPr lang="fr-FR" sz="900" dirty="0">
                <a:solidFill>
                  <a:srgbClr val="004965"/>
                </a:solidFill>
              </a:rPr>
              <a:t>géothermie</a:t>
            </a:r>
          </a:p>
        </p:txBody>
      </p:sp>
      <p:sp>
        <p:nvSpPr>
          <p:cNvPr id="20" name="Rectangle 19"/>
          <p:cNvSpPr/>
          <p:nvPr/>
        </p:nvSpPr>
        <p:spPr>
          <a:xfrm>
            <a:off x="0" y="1195153"/>
            <a:ext cx="4319299" cy="5662305"/>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92364" y="1491331"/>
            <a:ext cx="4226935" cy="615553"/>
          </a:xfrm>
          <a:prstGeom prst="rect">
            <a:avLst/>
          </a:prstGeom>
          <a:noFill/>
        </p:spPr>
        <p:txBody>
          <a:bodyPr wrap="square" rtlCol="0">
            <a:spAutoFit/>
          </a:bodyPr>
          <a:lstStyle/>
          <a:p>
            <a:pPr algn="ctr"/>
            <a:r>
              <a:rPr lang="fr-FR" sz="1700" b="1" dirty="0">
                <a:solidFill>
                  <a:srgbClr val="16618D"/>
                </a:solidFill>
              </a:rPr>
              <a:t>Chiffre d’affaires principalement </a:t>
            </a:r>
          </a:p>
          <a:p>
            <a:pPr algn="ctr"/>
            <a:r>
              <a:rPr lang="fr-FR" sz="1700" b="1" dirty="0">
                <a:solidFill>
                  <a:srgbClr val="16618D"/>
                </a:solidFill>
              </a:rPr>
              <a:t>réalisé à l’international</a:t>
            </a:r>
            <a:r>
              <a:rPr lang="fr-FR" sz="1700" dirty="0">
                <a:solidFill>
                  <a:srgbClr val="16618D"/>
                </a:solidFill>
              </a:rPr>
              <a:t> *</a:t>
            </a:r>
          </a:p>
        </p:txBody>
      </p:sp>
      <p:graphicFrame>
        <p:nvGraphicFramePr>
          <p:cNvPr id="21" name="Graphique 20"/>
          <p:cNvGraphicFramePr/>
          <p:nvPr>
            <p:extLst>
              <p:ext uri="{D42A27DB-BD31-4B8C-83A1-F6EECF244321}">
                <p14:modId xmlns:p14="http://schemas.microsoft.com/office/powerpoint/2010/main" val="121793407"/>
              </p:ext>
            </p:extLst>
          </p:nvPr>
        </p:nvGraphicFramePr>
        <p:xfrm>
          <a:off x="561410" y="1929573"/>
          <a:ext cx="3205812" cy="12412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Graphique 4"/>
          <p:cNvGraphicFramePr/>
          <p:nvPr>
            <p:extLst>
              <p:ext uri="{D42A27DB-BD31-4B8C-83A1-F6EECF244321}">
                <p14:modId xmlns:p14="http://schemas.microsoft.com/office/powerpoint/2010/main" val="3036786073"/>
              </p:ext>
            </p:extLst>
          </p:nvPr>
        </p:nvGraphicFramePr>
        <p:xfrm>
          <a:off x="-844509" y="3774696"/>
          <a:ext cx="6158330" cy="2842881"/>
        </p:xfrm>
        <a:graphic>
          <a:graphicData uri="http://schemas.openxmlformats.org/drawingml/2006/chart">
            <c:chart xmlns:c="http://schemas.openxmlformats.org/drawingml/2006/chart" xmlns:r="http://schemas.openxmlformats.org/officeDocument/2006/relationships" r:id="rId9"/>
          </a:graphicData>
        </a:graphic>
      </p:graphicFrame>
      <p:sp>
        <p:nvSpPr>
          <p:cNvPr id="23" name="Rectangle 22"/>
          <p:cNvSpPr/>
          <p:nvPr/>
        </p:nvSpPr>
        <p:spPr>
          <a:xfrm>
            <a:off x="9599052" y="6541623"/>
            <a:ext cx="3197582" cy="215444"/>
          </a:xfrm>
          <a:prstGeom prst="rect">
            <a:avLst/>
          </a:prstGeom>
        </p:spPr>
        <p:txBody>
          <a:bodyPr wrap="square">
            <a:spAutoFit/>
          </a:bodyPr>
          <a:lstStyle/>
          <a:p>
            <a:r>
              <a:rPr lang="fr-FR" sz="800" i="1" dirty="0">
                <a:solidFill>
                  <a:srgbClr val="0D3F5C"/>
                </a:solidFill>
              </a:rPr>
              <a:t>* Répartition moyenne sur 2019 et 2020.</a:t>
            </a:r>
          </a:p>
        </p:txBody>
      </p:sp>
      <p:sp>
        <p:nvSpPr>
          <p:cNvPr id="22" name="ZoneTexte 21"/>
          <p:cNvSpPr txBox="1"/>
          <p:nvPr/>
        </p:nvSpPr>
        <p:spPr>
          <a:xfrm>
            <a:off x="110213" y="3410752"/>
            <a:ext cx="4226935" cy="615553"/>
          </a:xfrm>
          <a:prstGeom prst="rect">
            <a:avLst/>
          </a:prstGeom>
          <a:noFill/>
        </p:spPr>
        <p:txBody>
          <a:bodyPr wrap="square" rtlCol="0">
            <a:spAutoFit/>
          </a:bodyPr>
          <a:lstStyle/>
          <a:p>
            <a:pPr algn="ctr"/>
            <a:r>
              <a:rPr lang="fr-FR" sz="1700" b="1" dirty="0">
                <a:solidFill>
                  <a:srgbClr val="16618D"/>
                </a:solidFill>
              </a:rPr>
              <a:t>Répartition du chiffre d’affaires ORC </a:t>
            </a:r>
            <a:br>
              <a:rPr lang="fr-FR" sz="1700" b="1" dirty="0">
                <a:solidFill>
                  <a:srgbClr val="16618D"/>
                </a:solidFill>
              </a:rPr>
            </a:br>
            <a:r>
              <a:rPr lang="fr-FR" sz="1700" b="1" dirty="0">
                <a:solidFill>
                  <a:srgbClr val="16618D"/>
                </a:solidFill>
              </a:rPr>
              <a:t>par domaine d’application </a:t>
            </a:r>
            <a:r>
              <a:rPr lang="fr-FR" sz="1700" dirty="0">
                <a:solidFill>
                  <a:srgbClr val="16618D"/>
                </a:solidFill>
              </a:rPr>
              <a:t>*</a:t>
            </a:r>
          </a:p>
        </p:txBody>
      </p:sp>
    </p:spTree>
    <p:extLst>
      <p:ext uri="{BB962C8B-B14F-4D97-AF65-F5344CB8AC3E}">
        <p14:creationId xmlns:p14="http://schemas.microsoft.com/office/powerpoint/2010/main" val="1135985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7500349" y="1159068"/>
            <a:ext cx="4698901" cy="5698932"/>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27" name="Imag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39" name="Rectangle 3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ÉCONOMIE D’USAGE</a:t>
            </a:r>
          </a:p>
          <a:p>
            <a:r>
              <a:rPr lang="fr-FR" sz="2400" b="1" dirty="0">
                <a:solidFill>
                  <a:schemeClr val="bg1"/>
                </a:solidFill>
                <a:latin typeface="Abel" panose="02000506030000020004" pitchFamily="2" charset="0"/>
              </a:rPr>
              <a:t>Un modèle « </a:t>
            </a:r>
            <a:r>
              <a:rPr lang="fr-FR" sz="2400" b="1" dirty="0" err="1">
                <a:solidFill>
                  <a:schemeClr val="bg1"/>
                </a:solidFill>
                <a:latin typeface="Abel" panose="02000506030000020004" pitchFamily="2" charset="0"/>
              </a:rPr>
              <a:t>win-win</a:t>
            </a:r>
            <a:r>
              <a:rPr lang="fr-FR" sz="2400" b="1" dirty="0">
                <a:solidFill>
                  <a:schemeClr val="bg1"/>
                </a:solidFill>
                <a:latin typeface="Abel" panose="02000506030000020004" pitchFamily="2" charset="0"/>
              </a:rPr>
              <a:t> »</a:t>
            </a:r>
          </a:p>
        </p:txBody>
      </p:sp>
      <p:sp>
        <p:nvSpPr>
          <p:cNvPr id="2" name="AutoShape 4" descr="https://www.industrienationale.fr/sites/default/files/glazed_builder_images/40539960053_b20e2825b3_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8" name="Image 47">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90275" y="4085139"/>
            <a:ext cx="193782" cy="199684"/>
          </a:xfrm>
          <a:prstGeom prst="rect">
            <a:avLst/>
          </a:prstGeom>
          <a:noFill/>
        </p:spPr>
      </p:pic>
      <p:sp>
        <p:nvSpPr>
          <p:cNvPr id="50" name="ZoneTexte 49"/>
          <p:cNvSpPr txBox="1"/>
          <p:nvPr/>
        </p:nvSpPr>
        <p:spPr>
          <a:xfrm>
            <a:off x="10946504" y="4017387"/>
            <a:ext cx="427215" cy="338554"/>
          </a:xfrm>
          <a:prstGeom prst="rect">
            <a:avLst/>
          </a:prstGeom>
          <a:noFill/>
        </p:spPr>
        <p:txBody>
          <a:bodyPr wrap="square" rtlCol="0">
            <a:spAutoFit/>
          </a:bodyPr>
          <a:lstStyle/>
          <a:p>
            <a:pPr algn="r"/>
            <a:r>
              <a:rPr lang="fr-FR" sz="1600" dirty="0">
                <a:solidFill>
                  <a:srgbClr val="336D84"/>
                </a:solidFill>
              </a:rPr>
              <a:t>12</a:t>
            </a:r>
          </a:p>
        </p:txBody>
      </p:sp>
      <p:sp>
        <p:nvSpPr>
          <p:cNvPr id="33" name="Rectangle 32"/>
          <p:cNvSpPr/>
          <p:nvPr/>
        </p:nvSpPr>
        <p:spPr>
          <a:xfrm>
            <a:off x="7629575" y="1887945"/>
            <a:ext cx="4405733" cy="1833939"/>
          </a:xfrm>
          <a:prstGeom prst="rect">
            <a:avLst/>
          </a:prstGeom>
          <a:noFill/>
          <a:ln w="28575">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ZoneTexte 34"/>
          <p:cNvSpPr txBox="1"/>
          <p:nvPr/>
        </p:nvSpPr>
        <p:spPr>
          <a:xfrm>
            <a:off x="7629575" y="2324010"/>
            <a:ext cx="4344855" cy="1384995"/>
          </a:xfrm>
          <a:prstGeom prst="rect">
            <a:avLst/>
          </a:prstGeom>
          <a:noFill/>
        </p:spPr>
        <p:txBody>
          <a:bodyPr wrap="square" rtlCol="0">
            <a:spAutoFit/>
          </a:bodyPr>
          <a:lstStyle/>
          <a:p>
            <a:pPr marL="171450" lvl="0" indent="-171450">
              <a:buClr>
                <a:srgbClr val="35B4AD"/>
              </a:buClr>
              <a:buFont typeface="Arial" panose="020B0604020202020204" pitchFamily="34" charset="0"/>
              <a:buChar char="•"/>
            </a:pPr>
            <a:r>
              <a:rPr lang="fr-FR" sz="1400" b="1" dirty="0">
                <a:solidFill>
                  <a:srgbClr val="004965"/>
                </a:solidFill>
              </a:rPr>
              <a:t>Potentiel commercial accru</a:t>
            </a:r>
          </a:p>
          <a:p>
            <a:pPr marL="171450" lvl="0" indent="-171450">
              <a:buClr>
                <a:srgbClr val="35B4AD"/>
              </a:buClr>
              <a:buFont typeface="Arial" panose="020B0604020202020204" pitchFamily="34" charset="0"/>
              <a:buChar char="•"/>
            </a:pPr>
            <a:r>
              <a:rPr lang="fr-FR" sz="1400" dirty="0">
                <a:solidFill>
                  <a:srgbClr val="004965"/>
                </a:solidFill>
              </a:rPr>
              <a:t>Vente de machines et de </a:t>
            </a:r>
            <a:r>
              <a:rPr lang="fr-FR" sz="1400" b="1" dirty="0">
                <a:solidFill>
                  <a:srgbClr val="004965"/>
                </a:solidFill>
              </a:rPr>
              <a:t>services associés </a:t>
            </a:r>
            <a:r>
              <a:rPr lang="fr-FR" sz="1400" dirty="0">
                <a:solidFill>
                  <a:srgbClr val="004965"/>
                </a:solidFill>
              </a:rPr>
              <a:t>(maintenance, …) puis </a:t>
            </a:r>
            <a:r>
              <a:rPr lang="fr-FR" sz="1400" b="1" dirty="0">
                <a:solidFill>
                  <a:srgbClr val="004965"/>
                </a:solidFill>
              </a:rPr>
              <a:t>remontées régulières de dividendes </a:t>
            </a:r>
          </a:p>
          <a:p>
            <a:pPr marL="171450" lvl="0" indent="-171450">
              <a:buClr>
                <a:srgbClr val="35B4AD"/>
              </a:buClr>
              <a:buFont typeface="Arial" panose="020B0604020202020204" pitchFamily="34" charset="0"/>
              <a:buChar char="•"/>
            </a:pPr>
            <a:r>
              <a:rPr lang="fr-FR" sz="1400" b="1" dirty="0">
                <a:solidFill>
                  <a:srgbClr val="004965"/>
                </a:solidFill>
              </a:rPr>
              <a:t>Besoins en capitaux réduits </a:t>
            </a:r>
          </a:p>
          <a:p>
            <a:pPr marL="171450" indent="-171450">
              <a:buClr>
                <a:srgbClr val="35B4AD"/>
              </a:buClr>
              <a:buFont typeface="Arial" panose="020B0604020202020204" pitchFamily="34" charset="0"/>
              <a:buChar char="•"/>
            </a:pPr>
            <a:r>
              <a:rPr lang="fr-FR" sz="1400" b="1" dirty="0">
                <a:solidFill>
                  <a:srgbClr val="004965"/>
                </a:solidFill>
              </a:rPr>
              <a:t>Economies d’échelle</a:t>
            </a:r>
            <a:r>
              <a:rPr lang="fr-FR" sz="1400" dirty="0">
                <a:solidFill>
                  <a:srgbClr val="004965"/>
                </a:solidFill>
              </a:rPr>
              <a:t> via l’ « effet parc »</a:t>
            </a:r>
            <a:endParaRPr lang="fr-FR" sz="1400" b="1" dirty="0">
              <a:solidFill>
                <a:srgbClr val="004965"/>
              </a:solidFill>
            </a:endParaRPr>
          </a:p>
        </p:txBody>
      </p:sp>
      <p:sp>
        <p:nvSpPr>
          <p:cNvPr id="36" name="Ellipse 35"/>
          <p:cNvSpPr/>
          <p:nvPr/>
        </p:nvSpPr>
        <p:spPr>
          <a:xfrm>
            <a:off x="7838479" y="1243087"/>
            <a:ext cx="1088701" cy="1088701"/>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7610351" y="1393601"/>
            <a:ext cx="1544955" cy="707886"/>
          </a:xfrm>
          <a:prstGeom prst="rect">
            <a:avLst/>
          </a:prstGeom>
          <a:noFill/>
        </p:spPr>
        <p:txBody>
          <a:bodyPr wrap="square" rtlCol="0">
            <a:spAutoFit/>
          </a:bodyPr>
          <a:lstStyle/>
          <a:p>
            <a:pPr algn="ctr"/>
            <a:r>
              <a:rPr lang="fr-FR" sz="2000" b="1" dirty="0">
                <a:solidFill>
                  <a:schemeClr val="bg1"/>
                </a:solidFill>
              </a:rPr>
              <a:t>Les + </a:t>
            </a:r>
            <a:br>
              <a:rPr lang="fr-FR" sz="2000" b="1" dirty="0">
                <a:solidFill>
                  <a:schemeClr val="bg1"/>
                </a:solidFill>
              </a:rPr>
            </a:br>
            <a:r>
              <a:rPr lang="fr-FR" sz="2000" b="1" dirty="0">
                <a:solidFill>
                  <a:schemeClr val="bg1"/>
                </a:solidFill>
              </a:rPr>
              <a:t>ENOGIA</a:t>
            </a:r>
          </a:p>
        </p:txBody>
      </p:sp>
      <p:sp>
        <p:nvSpPr>
          <p:cNvPr id="40" name="Rectangle 39"/>
          <p:cNvSpPr/>
          <p:nvPr/>
        </p:nvSpPr>
        <p:spPr>
          <a:xfrm>
            <a:off x="7653206" y="4360319"/>
            <a:ext cx="4376867" cy="2020888"/>
          </a:xfrm>
          <a:prstGeom prst="rect">
            <a:avLst/>
          </a:prstGeom>
          <a:noFill/>
          <a:ln w="28575">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ZoneTexte 40"/>
          <p:cNvSpPr txBox="1"/>
          <p:nvPr/>
        </p:nvSpPr>
        <p:spPr>
          <a:xfrm>
            <a:off x="7607188" y="4996212"/>
            <a:ext cx="4367242" cy="1384995"/>
          </a:xfrm>
          <a:prstGeom prst="rect">
            <a:avLst/>
          </a:prstGeom>
          <a:noFill/>
        </p:spPr>
        <p:txBody>
          <a:bodyPr wrap="square" rtlCol="0">
            <a:spAutoFit/>
          </a:bodyPr>
          <a:lstStyle/>
          <a:p>
            <a:pPr marL="171450" lvl="0" indent="-171450">
              <a:buClr>
                <a:srgbClr val="35B4AD"/>
              </a:buClr>
              <a:buFont typeface="Arial" panose="020B0604020202020204" pitchFamily="34" charset="0"/>
              <a:buChar char="•"/>
            </a:pPr>
            <a:r>
              <a:rPr lang="fr-FR" sz="1400" b="1" dirty="0">
                <a:solidFill>
                  <a:srgbClr val="004965"/>
                </a:solidFill>
              </a:rPr>
              <a:t>Profits immédiats </a:t>
            </a:r>
            <a:r>
              <a:rPr lang="fr-FR" sz="1400" dirty="0">
                <a:solidFill>
                  <a:srgbClr val="004965"/>
                </a:solidFill>
              </a:rPr>
              <a:t>par la production d’électricité verte, revendue ou consommée</a:t>
            </a:r>
          </a:p>
          <a:p>
            <a:pPr marL="171450" lvl="0" indent="-171450">
              <a:buClr>
                <a:srgbClr val="35B4AD"/>
              </a:buClr>
              <a:buFont typeface="Arial" panose="020B0604020202020204" pitchFamily="34" charset="0"/>
              <a:buChar char="•"/>
            </a:pPr>
            <a:r>
              <a:rPr lang="fr-FR" sz="1400" dirty="0">
                <a:solidFill>
                  <a:srgbClr val="004965"/>
                </a:solidFill>
              </a:rPr>
              <a:t>Modèle </a:t>
            </a:r>
            <a:r>
              <a:rPr lang="fr-FR" sz="1400" b="1" dirty="0">
                <a:solidFill>
                  <a:srgbClr val="004965"/>
                </a:solidFill>
              </a:rPr>
              <a:t>sans investissement </a:t>
            </a:r>
            <a:r>
              <a:rPr lang="fr-FR" sz="1400" dirty="0">
                <a:solidFill>
                  <a:srgbClr val="004965"/>
                </a:solidFill>
              </a:rPr>
              <a:t>ni dépenses (no-OPEX, no-CAPEX)</a:t>
            </a:r>
          </a:p>
          <a:p>
            <a:pPr marL="171450" lvl="0" indent="-171450">
              <a:buClr>
                <a:srgbClr val="35B4AD"/>
              </a:buClr>
              <a:buFont typeface="Arial" panose="020B0604020202020204" pitchFamily="34" charset="0"/>
              <a:buChar char="•"/>
            </a:pPr>
            <a:r>
              <a:rPr lang="fr-FR" sz="1400" dirty="0">
                <a:solidFill>
                  <a:srgbClr val="004965"/>
                </a:solidFill>
              </a:rPr>
              <a:t>Meilleure </a:t>
            </a:r>
            <a:r>
              <a:rPr lang="fr-FR" sz="1400" b="1" dirty="0">
                <a:solidFill>
                  <a:srgbClr val="004965"/>
                </a:solidFill>
              </a:rPr>
              <a:t>efficacité énergétique</a:t>
            </a:r>
          </a:p>
          <a:p>
            <a:pPr marL="171450" lvl="0" indent="-171450">
              <a:buClr>
                <a:srgbClr val="35B4AD"/>
              </a:buClr>
              <a:buFont typeface="Arial" panose="020B0604020202020204" pitchFamily="34" charset="0"/>
              <a:buChar char="•"/>
            </a:pPr>
            <a:r>
              <a:rPr lang="fr-FR" sz="1400" b="1" dirty="0">
                <a:solidFill>
                  <a:srgbClr val="004965"/>
                </a:solidFill>
              </a:rPr>
              <a:t>Empreinte environnementale réduite</a:t>
            </a:r>
          </a:p>
        </p:txBody>
      </p:sp>
      <p:sp>
        <p:nvSpPr>
          <p:cNvPr id="42" name="Ellipse 41"/>
          <p:cNvSpPr/>
          <p:nvPr/>
        </p:nvSpPr>
        <p:spPr>
          <a:xfrm>
            <a:off x="10733078" y="3799743"/>
            <a:ext cx="1114393" cy="111439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10502663" y="4002996"/>
            <a:ext cx="1544955" cy="707886"/>
          </a:xfrm>
          <a:prstGeom prst="rect">
            <a:avLst/>
          </a:prstGeom>
          <a:noFill/>
        </p:spPr>
        <p:txBody>
          <a:bodyPr wrap="square" rtlCol="0">
            <a:spAutoFit/>
          </a:bodyPr>
          <a:lstStyle/>
          <a:p>
            <a:pPr algn="ctr"/>
            <a:r>
              <a:rPr lang="fr-FR" sz="2000" b="1" dirty="0">
                <a:solidFill>
                  <a:schemeClr val="bg1"/>
                </a:solidFill>
              </a:rPr>
              <a:t>Les + </a:t>
            </a:r>
            <a:br>
              <a:rPr lang="fr-FR" sz="2000" b="1" dirty="0">
                <a:solidFill>
                  <a:schemeClr val="bg1"/>
                </a:solidFill>
              </a:rPr>
            </a:br>
            <a:r>
              <a:rPr lang="fr-FR" sz="2000" b="1" dirty="0">
                <a:solidFill>
                  <a:schemeClr val="bg1"/>
                </a:solidFill>
              </a:rPr>
              <a:t>clients</a:t>
            </a:r>
          </a:p>
        </p:txBody>
      </p:sp>
      <p:sp>
        <p:nvSpPr>
          <p:cNvPr id="128" name="Rectangle 127"/>
          <p:cNvSpPr/>
          <p:nvPr/>
        </p:nvSpPr>
        <p:spPr>
          <a:xfrm>
            <a:off x="566371" y="3024368"/>
            <a:ext cx="1486221"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a:solidFill>
                  <a:schemeClr val="tx1"/>
                </a:solidFill>
              </a:rPr>
              <a:t>Vente d’ORC par ENOGIA</a:t>
            </a:r>
          </a:p>
        </p:txBody>
      </p:sp>
      <p:grpSp>
        <p:nvGrpSpPr>
          <p:cNvPr id="10" name="Groupe 9"/>
          <p:cNvGrpSpPr/>
          <p:nvPr/>
        </p:nvGrpSpPr>
        <p:grpSpPr>
          <a:xfrm>
            <a:off x="494982" y="1726997"/>
            <a:ext cx="7055821" cy="4795741"/>
            <a:chOff x="2943342" y="2283940"/>
            <a:chExt cx="6202982" cy="4216079"/>
          </a:xfrm>
        </p:grpSpPr>
        <p:sp>
          <p:nvSpPr>
            <p:cNvPr id="86" name="Rectangle 85"/>
            <p:cNvSpPr/>
            <p:nvPr/>
          </p:nvSpPr>
          <p:spPr>
            <a:xfrm>
              <a:off x="3275431" y="2283940"/>
              <a:ext cx="1834729" cy="518610"/>
            </a:xfrm>
            <a:prstGeom prst="rect">
              <a:avLst/>
            </a:prstGeom>
            <a:solidFill>
              <a:srgbClr val="004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ENOGIA</a:t>
              </a:r>
              <a:r>
                <a:rPr lang="fr-FR" sz="2000" dirty="0"/>
                <a:t> </a:t>
              </a:r>
            </a:p>
          </p:txBody>
        </p:sp>
        <p:sp>
          <p:nvSpPr>
            <p:cNvPr id="95" name="Rectangle 94"/>
            <p:cNvSpPr/>
            <p:nvPr/>
          </p:nvSpPr>
          <p:spPr>
            <a:xfrm>
              <a:off x="5316744" y="2283940"/>
              <a:ext cx="1834729" cy="518610"/>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Partenaire financier</a:t>
              </a:r>
            </a:p>
          </p:txBody>
        </p:sp>
        <p:sp>
          <p:nvSpPr>
            <p:cNvPr id="96" name="Rectangle 95"/>
            <p:cNvSpPr/>
            <p:nvPr/>
          </p:nvSpPr>
          <p:spPr>
            <a:xfrm>
              <a:off x="4261929" y="3335547"/>
              <a:ext cx="1834729" cy="726228"/>
            </a:xfrm>
            <a:prstGeom prst="rect">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Joint-venture. Parc de modules ORC.</a:t>
              </a:r>
            </a:p>
          </p:txBody>
        </p:sp>
        <p:cxnSp>
          <p:nvCxnSpPr>
            <p:cNvPr id="103" name="Connecteur en angle 102"/>
            <p:cNvCxnSpPr>
              <a:cxnSpLocks/>
              <a:stCxn id="86" idx="2"/>
              <a:endCxn id="96" idx="0"/>
            </p:cNvCxnSpPr>
            <p:nvPr/>
          </p:nvCxnSpPr>
          <p:spPr>
            <a:xfrm rot="16200000" flipH="1">
              <a:off x="4419547" y="2575799"/>
              <a:ext cx="532997" cy="986498"/>
            </a:xfrm>
            <a:prstGeom prst="bentConnector3">
              <a:avLst/>
            </a:prstGeom>
            <a:ln w="28575">
              <a:solidFill>
                <a:srgbClr val="16618D"/>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en angle 103"/>
            <p:cNvCxnSpPr>
              <a:cxnSpLocks/>
              <a:stCxn id="95" idx="2"/>
              <a:endCxn id="96" idx="0"/>
            </p:cNvCxnSpPr>
            <p:nvPr/>
          </p:nvCxnSpPr>
          <p:spPr>
            <a:xfrm rot="5400000">
              <a:off x="5440204" y="2541641"/>
              <a:ext cx="532997" cy="1054815"/>
            </a:xfrm>
            <a:prstGeom prst="bentConnector3">
              <a:avLst>
                <a:gd name="adj1" fmla="val 50000"/>
              </a:avLst>
            </a:prstGeom>
            <a:ln w="28575">
              <a:solidFill>
                <a:srgbClr val="16618D"/>
              </a:solidFill>
              <a:tailEnd type="triangle"/>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3635198" y="5928569"/>
              <a:ext cx="199482" cy="197926"/>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sz="1400" dirty="0"/>
            </a:p>
          </p:txBody>
        </p:sp>
        <p:sp>
          <p:nvSpPr>
            <p:cNvPr id="112" name="Rectangle 111"/>
            <p:cNvSpPr/>
            <p:nvPr/>
          </p:nvSpPr>
          <p:spPr>
            <a:xfrm>
              <a:off x="3851818" y="5857497"/>
              <a:ext cx="1831897"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solidFill>
                    <a:schemeClr val="tx1"/>
                  </a:solidFill>
                </a:rPr>
                <a:t>Tiers apporteurs de fonds</a:t>
              </a:r>
            </a:p>
          </p:txBody>
        </p:sp>
        <p:cxnSp>
          <p:nvCxnSpPr>
            <p:cNvPr id="113" name="Connecteur droit avec flèche 112"/>
            <p:cNvCxnSpPr/>
            <p:nvPr/>
          </p:nvCxnSpPr>
          <p:spPr>
            <a:xfrm>
              <a:off x="3614751" y="6322259"/>
              <a:ext cx="240376" cy="0"/>
            </a:xfrm>
            <a:prstGeom prst="straightConnector1">
              <a:avLst/>
            </a:prstGeom>
            <a:ln w="28575">
              <a:solidFill>
                <a:srgbClr val="16618D"/>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854724" y="6138283"/>
              <a:ext cx="1831897"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solidFill>
                    <a:schemeClr val="tx1"/>
                  </a:solidFill>
                </a:rPr>
                <a:t>Liens capitalistiques </a:t>
              </a:r>
            </a:p>
          </p:txBody>
        </p:sp>
        <p:sp>
          <p:nvSpPr>
            <p:cNvPr id="115" name="Rectangle 114"/>
            <p:cNvSpPr/>
            <p:nvPr/>
          </p:nvSpPr>
          <p:spPr>
            <a:xfrm>
              <a:off x="4151903" y="2785749"/>
              <a:ext cx="1831897"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solidFill>
                    <a:schemeClr val="tx1"/>
                  </a:solidFill>
                </a:rPr>
                <a:t>K &gt; 51%</a:t>
              </a:r>
            </a:p>
          </p:txBody>
        </p:sp>
        <p:sp>
          <p:nvSpPr>
            <p:cNvPr id="116" name="Rectangle 115"/>
            <p:cNvSpPr/>
            <p:nvPr/>
          </p:nvSpPr>
          <p:spPr>
            <a:xfrm>
              <a:off x="5690859" y="2809994"/>
              <a:ext cx="1831897"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solidFill>
                    <a:schemeClr val="tx1"/>
                  </a:solidFill>
                </a:rPr>
                <a:t>K &lt; 49%</a:t>
              </a:r>
            </a:p>
          </p:txBody>
        </p:sp>
        <p:sp>
          <p:nvSpPr>
            <p:cNvPr id="117" name="Rectangle 116"/>
            <p:cNvSpPr/>
            <p:nvPr/>
          </p:nvSpPr>
          <p:spPr>
            <a:xfrm>
              <a:off x="7099397" y="3435336"/>
              <a:ext cx="1696540" cy="518610"/>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dirty="0"/>
                <a:t>Banque et investisseurs tiers non capitalistique</a:t>
              </a:r>
            </a:p>
          </p:txBody>
        </p:sp>
        <p:cxnSp>
          <p:nvCxnSpPr>
            <p:cNvPr id="118" name="Connecteur droit avec flèche 117"/>
            <p:cNvCxnSpPr/>
            <p:nvPr/>
          </p:nvCxnSpPr>
          <p:spPr>
            <a:xfrm>
              <a:off x="5546473" y="6038738"/>
              <a:ext cx="240376"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5795971" y="5854762"/>
              <a:ext cx="2285795"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solidFill>
                    <a:schemeClr val="tx1"/>
                  </a:solidFill>
                </a:rPr>
                <a:t>Financements non capitalistiques</a:t>
              </a:r>
            </a:p>
          </p:txBody>
        </p:sp>
        <p:cxnSp>
          <p:nvCxnSpPr>
            <p:cNvPr id="120" name="Connecteur droit avec flèche 119"/>
            <p:cNvCxnSpPr>
              <a:cxnSpLocks/>
              <a:stCxn id="117" idx="1"/>
              <a:endCxn id="96" idx="3"/>
            </p:cNvCxnSpPr>
            <p:nvPr/>
          </p:nvCxnSpPr>
          <p:spPr>
            <a:xfrm flipH="1">
              <a:off x="6096658" y="3694641"/>
              <a:ext cx="1002739" cy="402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6143719" y="3671049"/>
              <a:ext cx="1831897" cy="565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a:solidFill>
                    <a:schemeClr val="tx1"/>
                  </a:solidFill>
                </a:rPr>
                <a:t>Compte-courants</a:t>
              </a:r>
            </a:p>
            <a:p>
              <a:r>
                <a:rPr lang="fr-FR" sz="1000" dirty="0">
                  <a:solidFill>
                    <a:schemeClr val="tx1"/>
                  </a:solidFill>
                </a:rPr>
                <a:t>Obligations</a:t>
              </a:r>
            </a:p>
            <a:p>
              <a:r>
                <a:rPr lang="fr-FR" sz="1000" dirty="0">
                  <a:solidFill>
                    <a:schemeClr val="tx1"/>
                  </a:solidFill>
                </a:rPr>
                <a:t>Emprunts</a:t>
              </a:r>
            </a:p>
          </p:txBody>
        </p:sp>
        <p:sp>
          <p:nvSpPr>
            <p:cNvPr id="122" name="Rectangle 121"/>
            <p:cNvSpPr/>
            <p:nvPr/>
          </p:nvSpPr>
          <p:spPr>
            <a:xfrm>
              <a:off x="2943342" y="4931005"/>
              <a:ext cx="1085778" cy="5186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Clients finaux ORC</a:t>
              </a:r>
            </a:p>
          </p:txBody>
        </p:sp>
        <p:sp>
          <p:nvSpPr>
            <p:cNvPr id="123" name="Rectangle 122"/>
            <p:cNvSpPr/>
            <p:nvPr/>
          </p:nvSpPr>
          <p:spPr>
            <a:xfrm>
              <a:off x="5135882" y="4949664"/>
              <a:ext cx="1085778" cy="5186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Clients finaux ORC</a:t>
              </a:r>
            </a:p>
          </p:txBody>
        </p:sp>
        <p:sp>
          <p:nvSpPr>
            <p:cNvPr id="124" name="Rectangle 123"/>
            <p:cNvSpPr/>
            <p:nvPr/>
          </p:nvSpPr>
          <p:spPr>
            <a:xfrm>
              <a:off x="7254185" y="4967670"/>
              <a:ext cx="1085778" cy="5186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Clients finaux ORC</a:t>
              </a:r>
            </a:p>
          </p:txBody>
        </p:sp>
        <p:cxnSp>
          <p:nvCxnSpPr>
            <p:cNvPr id="125" name="Connecteur droit avec flèche 124"/>
            <p:cNvCxnSpPr/>
            <p:nvPr/>
          </p:nvCxnSpPr>
          <p:spPr>
            <a:xfrm>
              <a:off x="5546473" y="6314642"/>
              <a:ext cx="24037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5810836" y="6127439"/>
              <a:ext cx="2285795"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solidFill>
                    <a:schemeClr val="tx1"/>
                  </a:solidFill>
                </a:rPr>
                <a:t>Liens commerciaux</a:t>
              </a:r>
            </a:p>
          </p:txBody>
        </p:sp>
        <p:cxnSp>
          <p:nvCxnSpPr>
            <p:cNvPr id="127" name="Connecteur en angle 126"/>
            <p:cNvCxnSpPr>
              <a:cxnSpLocks/>
              <a:stCxn id="86" idx="1"/>
              <a:endCxn id="96" idx="1"/>
            </p:cNvCxnSpPr>
            <p:nvPr/>
          </p:nvCxnSpPr>
          <p:spPr>
            <a:xfrm rot="10800000" flipH="1" flipV="1">
              <a:off x="3275431" y="2543245"/>
              <a:ext cx="986498" cy="1155416"/>
            </a:xfrm>
            <a:prstGeom prst="bentConnector3">
              <a:avLst>
                <a:gd name="adj1" fmla="val -23173"/>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eur droit 128"/>
            <p:cNvCxnSpPr>
              <a:cxnSpLocks/>
            </p:cNvCxnSpPr>
            <p:nvPr/>
          </p:nvCxnSpPr>
          <p:spPr>
            <a:xfrm>
              <a:off x="3063891" y="4470155"/>
              <a:ext cx="595456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0" name="Connecteur droit 129"/>
            <p:cNvCxnSpPr>
              <a:cxnSpLocks/>
            </p:cNvCxnSpPr>
            <p:nvPr/>
          </p:nvCxnSpPr>
          <p:spPr>
            <a:xfrm flipV="1">
              <a:off x="5164107" y="4061776"/>
              <a:ext cx="0" cy="40837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3486231" y="4541886"/>
              <a:ext cx="1831897"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a:solidFill>
                    <a:schemeClr val="tx1"/>
                  </a:solidFill>
                </a:rPr>
                <a:t>Location de l’ORC </a:t>
              </a:r>
            </a:p>
            <a:p>
              <a:r>
                <a:rPr lang="fr-FR" sz="1000" dirty="0">
                  <a:solidFill>
                    <a:schemeClr val="tx1"/>
                  </a:solidFill>
                </a:rPr>
                <a:t>Versement de loyers</a:t>
              </a:r>
            </a:p>
          </p:txBody>
        </p:sp>
        <p:sp>
          <p:nvSpPr>
            <p:cNvPr id="133" name="Rectangle 132"/>
            <p:cNvSpPr/>
            <p:nvPr/>
          </p:nvSpPr>
          <p:spPr>
            <a:xfrm>
              <a:off x="5720971" y="4553769"/>
              <a:ext cx="1831897"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a:solidFill>
                    <a:schemeClr val="tx1"/>
                  </a:solidFill>
                </a:rPr>
                <a:t>Location de l’ORC </a:t>
              </a:r>
            </a:p>
            <a:p>
              <a:r>
                <a:rPr lang="fr-FR" sz="1000" dirty="0">
                  <a:solidFill>
                    <a:schemeClr val="tx1"/>
                  </a:solidFill>
                </a:rPr>
                <a:t>Versement de loyers</a:t>
              </a:r>
            </a:p>
          </p:txBody>
        </p:sp>
        <p:sp>
          <p:nvSpPr>
            <p:cNvPr id="134" name="Rectangle 133"/>
            <p:cNvSpPr/>
            <p:nvPr/>
          </p:nvSpPr>
          <p:spPr>
            <a:xfrm>
              <a:off x="7908743" y="4548267"/>
              <a:ext cx="1237581" cy="3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a:solidFill>
                    <a:schemeClr val="tx1"/>
                  </a:solidFill>
                </a:rPr>
                <a:t>Location de l’ORC </a:t>
              </a:r>
            </a:p>
            <a:p>
              <a:r>
                <a:rPr lang="fr-FR" sz="1000" dirty="0">
                  <a:solidFill>
                    <a:schemeClr val="tx1"/>
                  </a:solidFill>
                </a:rPr>
                <a:t>Versement de loyers</a:t>
              </a:r>
            </a:p>
          </p:txBody>
        </p:sp>
        <p:cxnSp>
          <p:nvCxnSpPr>
            <p:cNvPr id="135" name="Connecteur droit 134"/>
            <p:cNvCxnSpPr>
              <a:cxnSpLocks/>
              <a:endCxn id="124" idx="0"/>
            </p:cNvCxnSpPr>
            <p:nvPr/>
          </p:nvCxnSpPr>
          <p:spPr>
            <a:xfrm>
              <a:off x="7794168" y="4474609"/>
              <a:ext cx="2906" cy="49306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a:cxnSpLocks/>
              <a:endCxn id="123" idx="0"/>
            </p:cNvCxnSpPr>
            <p:nvPr/>
          </p:nvCxnSpPr>
          <p:spPr>
            <a:xfrm>
              <a:off x="5678771" y="4456603"/>
              <a:ext cx="0" cy="49306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7" name="Connecteur droit 136">
              <a:extLst>
                <a:ext uri="{FF2B5EF4-FFF2-40B4-BE49-F238E27FC236}">
                  <a16:creationId xmlns:a16="http://schemas.microsoft.com/office/drawing/2014/main" id="{71A5C8E3-2E2A-4ED8-8DB6-7C1693A90A9D}"/>
                </a:ext>
              </a:extLst>
            </p:cNvPr>
            <p:cNvCxnSpPr>
              <a:cxnSpLocks/>
            </p:cNvCxnSpPr>
            <p:nvPr/>
          </p:nvCxnSpPr>
          <p:spPr>
            <a:xfrm>
              <a:off x="3479856" y="4459710"/>
              <a:ext cx="0" cy="49306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53" name="Image 52">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54" name="ZoneTexte 53"/>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13</a:t>
            </a:r>
          </a:p>
        </p:txBody>
      </p:sp>
      <p:sp>
        <p:nvSpPr>
          <p:cNvPr id="5" name="Rectangle 4"/>
          <p:cNvSpPr/>
          <p:nvPr/>
        </p:nvSpPr>
        <p:spPr>
          <a:xfrm>
            <a:off x="434617" y="4046502"/>
            <a:ext cx="644886" cy="27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6113992" y="4143249"/>
            <a:ext cx="121665" cy="120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6356790" y="4141555"/>
            <a:ext cx="121665" cy="120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6615110" y="4138021"/>
            <a:ext cx="121665" cy="120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a:off x="6927434" y="4106977"/>
            <a:ext cx="462577" cy="155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559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3800622" y="5189066"/>
            <a:ext cx="5351799" cy="1663072"/>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a:off x="3800622" y="1159068"/>
            <a:ext cx="5351799" cy="1812900"/>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p:cNvSpPr/>
          <p:nvPr/>
        </p:nvSpPr>
        <p:spPr>
          <a:xfrm>
            <a:off x="3800622" y="3085066"/>
            <a:ext cx="5351798" cy="1954172"/>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27" name="Imag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39" name="Rectangle 3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ÉCONOMIE D’USAGE</a:t>
            </a:r>
            <a:endParaRPr lang="fr-FR" sz="2400" b="1" dirty="0">
              <a:solidFill>
                <a:schemeClr val="bg1"/>
              </a:solidFill>
              <a:latin typeface="Abel" panose="02000506030000020004" pitchFamily="2" charset="0"/>
            </a:endParaRPr>
          </a:p>
          <a:p>
            <a:r>
              <a:rPr lang="fr-FR" sz="2400" b="1" dirty="0">
                <a:solidFill>
                  <a:schemeClr val="bg1"/>
                </a:solidFill>
                <a:latin typeface="Abel" panose="02000506030000020004" pitchFamily="2" charset="0"/>
              </a:rPr>
              <a:t>Cas applicatifs</a:t>
            </a:r>
            <a:endParaRPr lang="fr-FR" sz="2800" b="1" dirty="0">
              <a:solidFill>
                <a:schemeClr val="bg1"/>
              </a:solidFill>
              <a:latin typeface="Abel" panose="02000506030000020004" pitchFamily="2" charset="0"/>
            </a:endParaRPr>
          </a:p>
        </p:txBody>
      </p:sp>
      <p:sp>
        <p:nvSpPr>
          <p:cNvPr id="2" name="AutoShape 4" descr="https://www.industrienationale.fr/sites/default/files/glazed_builder_images/40539960053_b20e2825b3_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8" name="ZoneTexte 17"/>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14</a:t>
            </a:r>
          </a:p>
        </p:txBody>
      </p:sp>
      <p:cxnSp>
        <p:nvCxnSpPr>
          <p:cNvPr id="7" name="Connecteur droit avec flèche 6"/>
          <p:cNvCxnSpPr/>
          <p:nvPr/>
        </p:nvCxnSpPr>
        <p:spPr>
          <a:xfrm>
            <a:off x="4549251" y="2031877"/>
            <a:ext cx="3634587" cy="0"/>
          </a:xfrm>
          <a:prstGeom prst="straightConnector1">
            <a:avLst/>
          </a:prstGeom>
          <a:ln w="66675">
            <a:solidFill>
              <a:srgbClr val="35B4AD"/>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4410856" y="1949430"/>
            <a:ext cx="144000" cy="144000"/>
          </a:xfrm>
          <a:prstGeom prst="ellipse">
            <a:avLst/>
          </a:prstGeom>
          <a:solidFill>
            <a:srgbClr val="35B4AD"/>
          </a:solidFill>
          <a:ln>
            <a:solidFill>
              <a:srgbClr val="35B4AD">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3994F5C3-90ED-D543-94C0-21BC9E87A4A5}"/>
              </a:ext>
            </a:extLst>
          </p:cNvPr>
          <p:cNvSpPr/>
          <p:nvPr/>
        </p:nvSpPr>
        <p:spPr>
          <a:xfrm>
            <a:off x="3800622" y="1430270"/>
            <a:ext cx="1358862" cy="369332"/>
          </a:xfrm>
          <a:prstGeom prst="rect">
            <a:avLst/>
          </a:prstGeom>
          <a:noFill/>
        </p:spPr>
        <p:txBody>
          <a:bodyPr wrap="square">
            <a:spAutoFit/>
          </a:bodyPr>
          <a:lstStyle/>
          <a:p>
            <a:pPr lvl="0" algn="ctr" defTabSz="407526" fontAlgn="base">
              <a:spcBef>
                <a:spcPts val="635"/>
              </a:spcBef>
              <a:spcAft>
                <a:spcPct val="0"/>
              </a:spcAft>
              <a:buClr>
                <a:srgbClr val="669900"/>
              </a:buClr>
              <a:buSzPct val="100000"/>
            </a:pPr>
            <a:r>
              <a:rPr lang="fr-FR" sz="900" dirty="0">
                <a:solidFill>
                  <a:srgbClr val="16618D"/>
                </a:solidFill>
                <a:cs typeface="Arial" panose="020B0604020202020204" pitchFamily="34" charset="0"/>
              </a:rPr>
              <a:t>Installation de l’ORC sur le site du client final</a:t>
            </a:r>
          </a:p>
        </p:txBody>
      </p:sp>
      <p:cxnSp>
        <p:nvCxnSpPr>
          <p:cNvPr id="11" name="Connecteur droit 10"/>
          <p:cNvCxnSpPr/>
          <p:nvPr/>
        </p:nvCxnSpPr>
        <p:spPr>
          <a:xfrm>
            <a:off x="4480053" y="2141922"/>
            <a:ext cx="0" cy="175336"/>
          </a:xfrm>
          <a:prstGeom prst="line">
            <a:avLst/>
          </a:prstGeom>
          <a:ln w="12700">
            <a:solidFill>
              <a:srgbClr val="35B4AD"/>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994F5C3-90ED-D543-94C0-21BC9E87A4A5}"/>
              </a:ext>
            </a:extLst>
          </p:cNvPr>
          <p:cNvSpPr/>
          <p:nvPr/>
        </p:nvSpPr>
        <p:spPr>
          <a:xfrm>
            <a:off x="4214032" y="2366372"/>
            <a:ext cx="1443815" cy="246221"/>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1000" b="1" dirty="0" err="1">
                <a:solidFill>
                  <a:srgbClr val="9CBCCF"/>
                </a:solidFill>
                <a:cs typeface="Arial" panose="020B0604020202020204" pitchFamily="34" charset="0"/>
              </a:rPr>
              <a:t>Capex</a:t>
            </a:r>
            <a:r>
              <a:rPr lang="fr-FR" sz="1000" b="1" dirty="0">
                <a:solidFill>
                  <a:srgbClr val="9CBCCF"/>
                </a:solidFill>
                <a:cs typeface="Arial" panose="020B0604020202020204" pitchFamily="34" charset="0"/>
              </a:rPr>
              <a:t> client</a:t>
            </a:r>
          </a:p>
        </p:txBody>
      </p:sp>
      <p:cxnSp>
        <p:nvCxnSpPr>
          <p:cNvPr id="28" name="Connecteur droit 27"/>
          <p:cNvCxnSpPr/>
          <p:nvPr/>
        </p:nvCxnSpPr>
        <p:spPr>
          <a:xfrm>
            <a:off x="5891627" y="2141922"/>
            <a:ext cx="0" cy="175336"/>
          </a:xfrm>
          <a:prstGeom prst="line">
            <a:avLst/>
          </a:prstGeom>
          <a:ln w="12700">
            <a:solidFill>
              <a:srgbClr val="35B4AD"/>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994F5C3-90ED-D543-94C0-21BC9E87A4A5}"/>
              </a:ext>
            </a:extLst>
          </p:cNvPr>
          <p:cNvSpPr/>
          <p:nvPr/>
        </p:nvSpPr>
        <p:spPr>
          <a:xfrm>
            <a:off x="5745527" y="2366372"/>
            <a:ext cx="1025644" cy="400110"/>
          </a:xfrm>
          <a:prstGeom prst="rect">
            <a:avLst/>
          </a:prstGeom>
          <a:noFill/>
        </p:spPr>
        <p:txBody>
          <a:bodyPr wrap="square">
            <a:spAutoFit/>
          </a:bodyPr>
          <a:lstStyle/>
          <a:p>
            <a:pPr defTabSz="407526" fontAlgn="base">
              <a:spcAft>
                <a:spcPct val="0"/>
              </a:spcAft>
              <a:buClr>
                <a:srgbClr val="669900"/>
              </a:buClr>
              <a:buSzPct val="100000"/>
            </a:pPr>
            <a:r>
              <a:rPr lang="fr-FR" sz="1000" b="1" dirty="0">
                <a:solidFill>
                  <a:srgbClr val="9CBCCF"/>
                </a:solidFill>
                <a:cs typeface="Arial" panose="020B0604020202020204" pitchFamily="34" charset="0"/>
              </a:rPr>
              <a:t>N+3 : </a:t>
            </a:r>
          </a:p>
          <a:p>
            <a:pPr defTabSz="407526" fontAlgn="base">
              <a:spcAft>
                <a:spcPct val="0"/>
              </a:spcAft>
              <a:buClr>
                <a:srgbClr val="669900"/>
              </a:buClr>
              <a:buSzPct val="100000"/>
            </a:pPr>
            <a:r>
              <a:rPr lang="fr-FR" sz="1000" b="1" dirty="0" err="1">
                <a:solidFill>
                  <a:srgbClr val="9CBCCF"/>
                </a:solidFill>
                <a:cs typeface="Arial" panose="020B0604020202020204" pitchFamily="34" charset="0"/>
              </a:rPr>
              <a:t>pay-back</a:t>
            </a:r>
            <a:r>
              <a:rPr lang="fr-FR" sz="1000" b="1" dirty="0">
                <a:solidFill>
                  <a:srgbClr val="9CBCCF"/>
                </a:solidFill>
                <a:cs typeface="Arial" panose="020B0604020202020204" pitchFamily="34" charset="0"/>
              </a:rPr>
              <a:t> client</a:t>
            </a:r>
          </a:p>
        </p:txBody>
      </p:sp>
      <p:cxnSp>
        <p:nvCxnSpPr>
          <p:cNvPr id="30" name="Connecteur droit 29"/>
          <p:cNvCxnSpPr/>
          <p:nvPr/>
        </p:nvCxnSpPr>
        <p:spPr>
          <a:xfrm>
            <a:off x="7767896" y="2141922"/>
            <a:ext cx="0" cy="175336"/>
          </a:xfrm>
          <a:prstGeom prst="line">
            <a:avLst/>
          </a:prstGeom>
          <a:ln w="12700">
            <a:solidFill>
              <a:srgbClr val="35B4AD"/>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994F5C3-90ED-D543-94C0-21BC9E87A4A5}"/>
              </a:ext>
            </a:extLst>
          </p:cNvPr>
          <p:cNvSpPr/>
          <p:nvPr/>
        </p:nvSpPr>
        <p:spPr>
          <a:xfrm>
            <a:off x="7676715" y="2366372"/>
            <a:ext cx="1475706" cy="400110"/>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1000" dirty="0">
                <a:solidFill>
                  <a:srgbClr val="16618D"/>
                </a:solidFill>
                <a:cs typeface="Arial" panose="020B0604020202020204" pitchFamily="34" charset="0"/>
              </a:rPr>
              <a:t>N+15 : durée moyenne de l’installation ORC</a:t>
            </a:r>
          </a:p>
        </p:txBody>
      </p:sp>
      <p:sp>
        <p:nvSpPr>
          <p:cNvPr id="32" name="Rectangle 31">
            <a:extLst>
              <a:ext uri="{FF2B5EF4-FFF2-40B4-BE49-F238E27FC236}">
                <a16:creationId xmlns:a16="http://schemas.microsoft.com/office/drawing/2014/main" id="{3994F5C3-90ED-D543-94C0-21BC9E87A4A5}"/>
              </a:ext>
            </a:extLst>
          </p:cNvPr>
          <p:cNvSpPr/>
          <p:nvPr/>
        </p:nvSpPr>
        <p:spPr>
          <a:xfrm>
            <a:off x="4214031" y="2668029"/>
            <a:ext cx="1677596" cy="23083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16618D"/>
                </a:solidFill>
                <a:cs typeface="Arial" panose="020B0604020202020204" pitchFamily="34" charset="0"/>
              </a:rPr>
              <a:t>Chiffre d’affaires ENOGIA</a:t>
            </a:r>
          </a:p>
        </p:txBody>
      </p:sp>
      <p:cxnSp>
        <p:nvCxnSpPr>
          <p:cNvPr id="15" name="Connecteur droit 14"/>
          <p:cNvCxnSpPr/>
          <p:nvPr/>
        </p:nvCxnSpPr>
        <p:spPr>
          <a:xfrm flipH="1" flipV="1">
            <a:off x="6771171" y="1568104"/>
            <a:ext cx="996725" cy="325554"/>
          </a:xfrm>
          <a:prstGeom prst="line">
            <a:avLst/>
          </a:prstGeom>
          <a:ln>
            <a:solidFill>
              <a:srgbClr val="004965"/>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4661121" y="1585465"/>
            <a:ext cx="996726" cy="324000"/>
          </a:xfrm>
          <a:prstGeom prst="line">
            <a:avLst/>
          </a:prstGeom>
          <a:ln>
            <a:solidFill>
              <a:srgbClr val="004965"/>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994F5C3-90ED-D543-94C0-21BC9E87A4A5}"/>
              </a:ext>
            </a:extLst>
          </p:cNvPr>
          <p:cNvSpPr/>
          <p:nvPr/>
        </p:nvSpPr>
        <p:spPr>
          <a:xfrm>
            <a:off x="5657847" y="1350366"/>
            <a:ext cx="1113324" cy="415498"/>
          </a:xfrm>
          <a:prstGeom prst="rect">
            <a:avLst/>
          </a:prstGeom>
          <a:noFill/>
        </p:spPr>
        <p:txBody>
          <a:bodyPr wrap="square">
            <a:spAutoFit/>
          </a:bodyPr>
          <a:lstStyle/>
          <a:p>
            <a:pPr lvl="0" algn="ctr" defTabSz="407526" fontAlgn="base">
              <a:spcBef>
                <a:spcPts val="635"/>
              </a:spcBef>
              <a:spcAft>
                <a:spcPct val="0"/>
              </a:spcAft>
              <a:buClr>
                <a:srgbClr val="669900"/>
              </a:buClr>
              <a:buSzPct val="100000"/>
            </a:pPr>
            <a:r>
              <a:rPr lang="fr-FR" sz="1000" dirty="0">
                <a:solidFill>
                  <a:srgbClr val="004965"/>
                </a:solidFill>
                <a:cs typeface="Arial" panose="020B0604020202020204" pitchFamily="34" charset="0"/>
              </a:rPr>
              <a:t>TRI moyen pour le client : </a:t>
            </a:r>
            <a:r>
              <a:rPr lang="fr-FR" sz="1100" b="1" dirty="0">
                <a:solidFill>
                  <a:srgbClr val="004965"/>
                </a:solidFill>
                <a:cs typeface="Arial" panose="020B0604020202020204" pitchFamily="34" charset="0"/>
              </a:rPr>
              <a:t>55%</a:t>
            </a:r>
            <a:endParaRPr lang="fr-FR" sz="1000" b="1" dirty="0">
              <a:solidFill>
                <a:srgbClr val="004965"/>
              </a:solidFill>
              <a:cs typeface="Arial" panose="020B0604020202020204" pitchFamily="34" charset="0"/>
            </a:endParaRPr>
          </a:p>
        </p:txBody>
      </p:sp>
      <p:sp>
        <p:nvSpPr>
          <p:cNvPr id="20" name="Rectangle 19"/>
          <p:cNvSpPr/>
          <p:nvPr/>
        </p:nvSpPr>
        <p:spPr>
          <a:xfrm>
            <a:off x="2287814" y="1185726"/>
            <a:ext cx="1512807" cy="1772944"/>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Mode de commercialisation actuel</a:t>
            </a:r>
            <a:endParaRPr lang="fr-FR" sz="1000" b="1" dirty="0">
              <a:solidFill>
                <a:schemeClr val="bg1"/>
              </a:solidFill>
            </a:endParaRPr>
          </a:p>
        </p:txBody>
      </p:sp>
      <p:cxnSp>
        <p:nvCxnSpPr>
          <p:cNvPr id="40" name="Connecteur droit avec flèche 39"/>
          <p:cNvCxnSpPr/>
          <p:nvPr/>
        </p:nvCxnSpPr>
        <p:spPr>
          <a:xfrm>
            <a:off x="4706397" y="3874329"/>
            <a:ext cx="3634587" cy="0"/>
          </a:xfrm>
          <a:prstGeom prst="straightConnector1">
            <a:avLst/>
          </a:prstGeom>
          <a:ln w="66675">
            <a:solidFill>
              <a:srgbClr val="35B4AD"/>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40"/>
          <p:cNvSpPr/>
          <p:nvPr/>
        </p:nvSpPr>
        <p:spPr>
          <a:xfrm>
            <a:off x="4568002" y="3791882"/>
            <a:ext cx="144000" cy="144000"/>
          </a:xfrm>
          <a:prstGeom prst="ellipse">
            <a:avLst/>
          </a:prstGeom>
          <a:solidFill>
            <a:srgbClr val="35B4AD"/>
          </a:solidFill>
          <a:ln>
            <a:solidFill>
              <a:srgbClr val="35B4AD">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3994F5C3-90ED-D543-94C0-21BC9E87A4A5}"/>
              </a:ext>
            </a:extLst>
          </p:cNvPr>
          <p:cNvSpPr/>
          <p:nvPr/>
        </p:nvSpPr>
        <p:spPr>
          <a:xfrm>
            <a:off x="3957768" y="3272722"/>
            <a:ext cx="1358862" cy="369332"/>
          </a:xfrm>
          <a:prstGeom prst="rect">
            <a:avLst/>
          </a:prstGeom>
          <a:noFill/>
        </p:spPr>
        <p:txBody>
          <a:bodyPr wrap="square">
            <a:spAutoFit/>
          </a:bodyPr>
          <a:lstStyle/>
          <a:p>
            <a:pPr lvl="0" algn="ctr" defTabSz="407526" fontAlgn="base">
              <a:spcBef>
                <a:spcPts val="635"/>
              </a:spcBef>
              <a:spcAft>
                <a:spcPct val="0"/>
              </a:spcAft>
              <a:buClr>
                <a:srgbClr val="669900"/>
              </a:buClr>
              <a:buSzPct val="100000"/>
            </a:pPr>
            <a:r>
              <a:rPr lang="fr-FR" sz="900" dirty="0">
                <a:solidFill>
                  <a:srgbClr val="16618D"/>
                </a:solidFill>
                <a:cs typeface="Arial" panose="020B0604020202020204" pitchFamily="34" charset="0"/>
              </a:rPr>
              <a:t>Installation de l’ORC sur le site du client final</a:t>
            </a:r>
          </a:p>
        </p:txBody>
      </p:sp>
      <p:cxnSp>
        <p:nvCxnSpPr>
          <p:cNvPr id="43" name="Connecteur droit 42"/>
          <p:cNvCxnSpPr/>
          <p:nvPr/>
        </p:nvCxnSpPr>
        <p:spPr>
          <a:xfrm flipH="1">
            <a:off x="4637199" y="3984374"/>
            <a:ext cx="1" cy="481235"/>
          </a:xfrm>
          <a:prstGeom prst="line">
            <a:avLst/>
          </a:prstGeom>
          <a:ln w="12700">
            <a:solidFill>
              <a:srgbClr val="35B4AD"/>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994F5C3-90ED-D543-94C0-21BC9E87A4A5}"/>
              </a:ext>
            </a:extLst>
          </p:cNvPr>
          <p:cNvSpPr/>
          <p:nvPr/>
        </p:nvSpPr>
        <p:spPr>
          <a:xfrm>
            <a:off x="5139019" y="4035244"/>
            <a:ext cx="2412022" cy="23083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9CBCCF"/>
                </a:solidFill>
                <a:cs typeface="Arial" panose="020B0604020202020204" pitchFamily="34" charset="0"/>
              </a:rPr>
              <a:t>Client : zéro </a:t>
            </a:r>
            <a:r>
              <a:rPr lang="fr-FR" sz="900" b="1" dirty="0" err="1">
                <a:solidFill>
                  <a:srgbClr val="9CBCCF"/>
                </a:solidFill>
                <a:cs typeface="Arial" panose="020B0604020202020204" pitchFamily="34" charset="0"/>
              </a:rPr>
              <a:t>capex</a:t>
            </a:r>
            <a:r>
              <a:rPr lang="fr-FR" sz="900" b="1" dirty="0">
                <a:solidFill>
                  <a:srgbClr val="9CBCCF"/>
                </a:solidFill>
                <a:cs typeface="Arial" panose="020B0604020202020204" pitchFamily="34" charset="0"/>
              </a:rPr>
              <a:t> &amp; revenus réguliers</a:t>
            </a:r>
          </a:p>
        </p:txBody>
      </p:sp>
      <p:cxnSp>
        <p:nvCxnSpPr>
          <p:cNvPr id="47" name="Connecteur droit 46"/>
          <p:cNvCxnSpPr/>
          <p:nvPr/>
        </p:nvCxnSpPr>
        <p:spPr>
          <a:xfrm>
            <a:off x="7925042" y="3984374"/>
            <a:ext cx="0" cy="175336"/>
          </a:xfrm>
          <a:prstGeom prst="line">
            <a:avLst/>
          </a:prstGeom>
          <a:ln w="12700">
            <a:solidFill>
              <a:srgbClr val="35B4AD"/>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994F5C3-90ED-D543-94C0-21BC9E87A4A5}"/>
              </a:ext>
            </a:extLst>
          </p:cNvPr>
          <p:cNvSpPr/>
          <p:nvPr/>
        </p:nvSpPr>
        <p:spPr>
          <a:xfrm>
            <a:off x="7833861" y="4172728"/>
            <a:ext cx="1475706" cy="246221"/>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1000" dirty="0">
                <a:solidFill>
                  <a:srgbClr val="16618D"/>
                </a:solidFill>
                <a:cs typeface="Arial" panose="020B0604020202020204" pitchFamily="34" charset="0"/>
              </a:rPr>
              <a:t>N+15</a:t>
            </a:r>
          </a:p>
        </p:txBody>
      </p:sp>
      <p:sp>
        <p:nvSpPr>
          <p:cNvPr id="50" name="Rectangle 49">
            <a:extLst>
              <a:ext uri="{FF2B5EF4-FFF2-40B4-BE49-F238E27FC236}">
                <a16:creationId xmlns:a16="http://schemas.microsoft.com/office/drawing/2014/main" id="{3994F5C3-90ED-D543-94C0-21BC9E87A4A5}"/>
              </a:ext>
            </a:extLst>
          </p:cNvPr>
          <p:cNvSpPr/>
          <p:nvPr/>
        </p:nvSpPr>
        <p:spPr>
          <a:xfrm>
            <a:off x="4457397" y="4465609"/>
            <a:ext cx="1163570" cy="36933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16618D"/>
                </a:solidFill>
                <a:cs typeface="Arial" panose="020B0604020202020204" pitchFamily="34" charset="0"/>
              </a:rPr>
              <a:t>Chiffre d’affaires pour ENOGIA</a:t>
            </a:r>
          </a:p>
        </p:txBody>
      </p:sp>
      <p:cxnSp>
        <p:nvCxnSpPr>
          <p:cNvPr id="52" name="Connecteur droit 51"/>
          <p:cNvCxnSpPr/>
          <p:nvPr/>
        </p:nvCxnSpPr>
        <p:spPr>
          <a:xfrm flipH="1" flipV="1">
            <a:off x="6928317" y="3410556"/>
            <a:ext cx="996725" cy="325554"/>
          </a:xfrm>
          <a:prstGeom prst="line">
            <a:avLst/>
          </a:prstGeom>
          <a:ln>
            <a:solidFill>
              <a:srgbClr val="004965"/>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H="1">
            <a:off x="4818267" y="3427917"/>
            <a:ext cx="996726" cy="324000"/>
          </a:xfrm>
          <a:prstGeom prst="line">
            <a:avLst/>
          </a:prstGeom>
          <a:ln>
            <a:solidFill>
              <a:srgbClr val="004965"/>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994F5C3-90ED-D543-94C0-21BC9E87A4A5}"/>
              </a:ext>
            </a:extLst>
          </p:cNvPr>
          <p:cNvSpPr/>
          <p:nvPr/>
        </p:nvSpPr>
        <p:spPr>
          <a:xfrm>
            <a:off x="5719545" y="3059410"/>
            <a:ext cx="1420818" cy="553998"/>
          </a:xfrm>
          <a:prstGeom prst="rect">
            <a:avLst/>
          </a:prstGeom>
          <a:noFill/>
        </p:spPr>
        <p:txBody>
          <a:bodyPr wrap="square">
            <a:spAutoFit/>
          </a:bodyPr>
          <a:lstStyle/>
          <a:p>
            <a:pPr lvl="0" algn="ctr" defTabSz="407526" fontAlgn="base">
              <a:spcBef>
                <a:spcPts val="635"/>
              </a:spcBef>
              <a:spcAft>
                <a:spcPct val="0"/>
              </a:spcAft>
              <a:buClr>
                <a:srgbClr val="669900"/>
              </a:buClr>
              <a:buSzPct val="100000"/>
            </a:pPr>
            <a:r>
              <a:rPr lang="fr-FR" sz="1000" dirty="0">
                <a:solidFill>
                  <a:srgbClr val="004965"/>
                </a:solidFill>
                <a:cs typeface="Arial" panose="020B0604020202020204" pitchFamily="34" charset="0"/>
              </a:rPr>
              <a:t>TRI dégagé par ENOGIA et ses partenaires financiers</a:t>
            </a:r>
            <a:endParaRPr lang="fr-FR" sz="1000" b="1" dirty="0">
              <a:solidFill>
                <a:srgbClr val="004965"/>
              </a:solidFill>
              <a:cs typeface="Arial" panose="020B0604020202020204" pitchFamily="34" charset="0"/>
            </a:endParaRPr>
          </a:p>
        </p:txBody>
      </p:sp>
      <p:sp>
        <p:nvSpPr>
          <p:cNvPr id="55" name="Rectangle 54"/>
          <p:cNvSpPr/>
          <p:nvPr/>
        </p:nvSpPr>
        <p:spPr>
          <a:xfrm>
            <a:off x="2287813" y="3085066"/>
            <a:ext cx="1537949" cy="1954172"/>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Commercialisation en économie d’usage avec partenaires financiers</a:t>
            </a:r>
            <a:endParaRPr lang="fr-FR" sz="1000" b="1" dirty="0">
              <a:solidFill>
                <a:schemeClr val="bg1"/>
              </a:solidFill>
            </a:endParaRPr>
          </a:p>
        </p:txBody>
      </p:sp>
      <p:cxnSp>
        <p:nvCxnSpPr>
          <p:cNvPr id="56" name="Connecteur droit avec flèche 55"/>
          <p:cNvCxnSpPr/>
          <p:nvPr/>
        </p:nvCxnSpPr>
        <p:spPr>
          <a:xfrm>
            <a:off x="4637199" y="4064829"/>
            <a:ext cx="3634587" cy="0"/>
          </a:xfrm>
          <a:prstGeom prst="straightConnector1">
            <a:avLst/>
          </a:prstGeom>
          <a:ln w="19050">
            <a:solidFill>
              <a:srgbClr val="9CBCC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V="1">
            <a:off x="6239597" y="4475154"/>
            <a:ext cx="2032189" cy="6184"/>
          </a:xfrm>
          <a:prstGeom prst="straightConnector1">
            <a:avLst/>
          </a:prstGeom>
          <a:ln w="19050">
            <a:solidFill>
              <a:srgbClr val="004965"/>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994F5C3-90ED-D543-94C0-21BC9E87A4A5}"/>
              </a:ext>
            </a:extLst>
          </p:cNvPr>
          <p:cNvSpPr/>
          <p:nvPr/>
        </p:nvSpPr>
        <p:spPr>
          <a:xfrm>
            <a:off x="6239597" y="4500664"/>
            <a:ext cx="1936558" cy="507831"/>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16618D"/>
                </a:solidFill>
                <a:cs typeface="Arial" panose="020B0604020202020204" pitchFamily="34" charset="0"/>
              </a:rPr>
              <a:t>Remontée de dividendes à ENOGIA et ses partenaires financiers après apurement de la dette</a:t>
            </a:r>
          </a:p>
        </p:txBody>
      </p:sp>
      <p:cxnSp>
        <p:nvCxnSpPr>
          <p:cNvPr id="59" name="Connecteur droit avec flèche 58"/>
          <p:cNvCxnSpPr/>
          <p:nvPr/>
        </p:nvCxnSpPr>
        <p:spPr>
          <a:xfrm>
            <a:off x="4766305" y="5934367"/>
            <a:ext cx="3634587" cy="0"/>
          </a:xfrm>
          <a:prstGeom prst="straightConnector1">
            <a:avLst/>
          </a:prstGeom>
          <a:ln w="66675">
            <a:solidFill>
              <a:srgbClr val="35B4AD"/>
            </a:solidFill>
            <a:tailEnd type="triangle"/>
          </a:ln>
        </p:spPr>
        <p:style>
          <a:lnRef idx="1">
            <a:schemeClr val="accent1"/>
          </a:lnRef>
          <a:fillRef idx="0">
            <a:schemeClr val="accent1"/>
          </a:fillRef>
          <a:effectRef idx="0">
            <a:schemeClr val="accent1"/>
          </a:effectRef>
          <a:fontRef idx="minor">
            <a:schemeClr val="tx1"/>
          </a:fontRef>
        </p:style>
      </p:cxnSp>
      <p:sp>
        <p:nvSpPr>
          <p:cNvPr id="60" name="Ellipse 59"/>
          <p:cNvSpPr/>
          <p:nvPr/>
        </p:nvSpPr>
        <p:spPr>
          <a:xfrm>
            <a:off x="4627910" y="5851920"/>
            <a:ext cx="144000" cy="144000"/>
          </a:xfrm>
          <a:prstGeom prst="ellipse">
            <a:avLst/>
          </a:prstGeom>
          <a:solidFill>
            <a:srgbClr val="35B4AD"/>
          </a:solidFill>
          <a:ln>
            <a:solidFill>
              <a:srgbClr val="35B4AD">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3994F5C3-90ED-D543-94C0-21BC9E87A4A5}"/>
              </a:ext>
            </a:extLst>
          </p:cNvPr>
          <p:cNvSpPr/>
          <p:nvPr/>
        </p:nvSpPr>
        <p:spPr>
          <a:xfrm>
            <a:off x="4017676" y="5332760"/>
            <a:ext cx="1358862" cy="369332"/>
          </a:xfrm>
          <a:prstGeom prst="rect">
            <a:avLst/>
          </a:prstGeom>
          <a:noFill/>
        </p:spPr>
        <p:txBody>
          <a:bodyPr wrap="square">
            <a:spAutoFit/>
          </a:bodyPr>
          <a:lstStyle/>
          <a:p>
            <a:pPr lvl="0" algn="ctr" defTabSz="407526" fontAlgn="base">
              <a:spcBef>
                <a:spcPts val="635"/>
              </a:spcBef>
              <a:spcAft>
                <a:spcPct val="0"/>
              </a:spcAft>
              <a:buClr>
                <a:srgbClr val="669900"/>
              </a:buClr>
              <a:buSzPct val="100000"/>
            </a:pPr>
            <a:r>
              <a:rPr lang="fr-FR" sz="900" dirty="0">
                <a:solidFill>
                  <a:srgbClr val="16618D"/>
                </a:solidFill>
                <a:cs typeface="Arial" panose="020B0604020202020204" pitchFamily="34" charset="0"/>
              </a:rPr>
              <a:t>Installation de l’ORC sur le site du client final</a:t>
            </a:r>
          </a:p>
        </p:txBody>
      </p:sp>
      <p:cxnSp>
        <p:nvCxnSpPr>
          <p:cNvPr id="62" name="Connecteur droit 61"/>
          <p:cNvCxnSpPr/>
          <p:nvPr/>
        </p:nvCxnSpPr>
        <p:spPr>
          <a:xfrm>
            <a:off x="4697107" y="6044412"/>
            <a:ext cx="0" cy="281702"/>
          </a:xfrm>
          <a:prstGeom prst="line">
            <a:avLst/>
          </a:prstGeom>
          <a:ln w="12700">
            <a:solidFill>
              <a:srgbClr val="35B4AD"/>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3994F5C3-90ED-D543-94C0-21BC9E87A4A5}"/>
              </a:ext>
            </a:extLst>
          </p:cNvPr>
          <p:cNvSpPr/>
          <p:nvPr/>
        </p:nvSpPr>
        <p:spPr>
          <a:xfrm>
            <a:off x="5198927" y="6095282"/>
            <a:ext cx="2412022" cy="23083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9CBCCF"/>
                </a:solidFill>
                <a:cs typeface="Arial" panose="020B0604020202020204" pitchFamily="34" charset="0"/>
              </a:rPr>
              <a:t>Zéro </a:t>
            </a:r>
            <a:r>
              <a:rPr lang="fr-FR" sz="900" b="1" dirty="0" err="1">
                <a:solidFill>
                  <a:srgbClr val="9CBCCF"/>
                </a:solidFill>
                <a:cs typeface="Arial" panose="020B0604020202020204" pitchFamily="34" charset="0"/>
              </a:rPr>
              <a:t>capex</a:t>
            </a:r>
            <a:r>
              <a:rPr lang="fr-FR" sz="900" b="1" dirty="0">
                <a:solidFill>
                  <a:srgbClr val="9CBCCF"/>
                </a:solidFill>
                <a:cs typeface="Arial" panose="020B0604020202020204" pitchFamily="34" charset="0"/>
              </a:rPr>
              <a:t> pour le client / revenus réguliers</a:t>
            </a:r>
          </a:p>
        </p:txBody>
      </p:sp>
      <p:cxnSp>
        <p:nvCxnSpPr>
          <p:cNvPr id="64" name="Connecteur droit 63"/>
          <p:cNvCxnSpPr/>
          <p:nvPr/>
        </p:nvCxnSpPr>
        <p:spPr>
          <a:xfrm>
            <a:off x="7984950" y="6044412"/>
            <a:ext cx="0" cy="175336"/>
          </a:xfrm>
          <a:prstGeom prst="line">
            <a:avLst/>
          </a:prstGeom>
          <a:ln w="12700">
            <a:solidFill>
              <a:srgbClr val="35B4AD"/>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3994F5C3-90ED-D543-94C0-21BC9E87A4A5}"/>
              </a:ext>
            </a:extLst>
          </p:cNvPr>
          <p:cNvSpPr/>
          <p:nvPr/>
        </p:nvSpPr>
        <p:spPr>
          <a:xfrm>
            <a:off x="7893769" y="6232766"/>
            <a:ext cx="1475706" cy="246221"/>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1000" dirty="0">
                <a:solidFill>
                  <a:srgbClr val="16618D"/>
                </a:solidFill>
                <a:cs typeface="Arial" panose="020B0604020202020204" pitchFamily="34" charset="0"/>
              </a:rPr>
              <a:t>N+15</a:t>
            </a:r>
          </a:p>
        </p:txBody>
      </p:sp>
      <p:sp>
        <p:nvSpPr>
          <p:cNvPr id="66" name="Rectangle 65">
            <a:extLst>
              <a:ext uri="{FF2B5EF4-FFF2-40B4-BE49-F238E27FC236}">
                <a16:creationId xmlns:a16="http://schemas.microsoft.com/office/drawing/2014/main" id="{3994F5C3-90ED-D543-94C0-21BC9E87A4A5}"/>
              </a:ext>
            </a:extLst>
          </p:cNvPr>
          <p:cNvSpPr/>
          <p:nvPr/>
        </p:nvSpPr>
        <p:spPr>
          <a:xfrm>
            <a:off x="4517305" y="6335444"/>
            <a:ext cx="1163570" cy="36933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16618D"/>
                </a:solidFill>
                <a:cs typeface="Arial" panose="020B0604020202020204" pitchFamily="34" charset="0"/>
              </a:rPr>
              <a:t>Chiffre d’affaires pour ENOGIA</a:t>
            </a:r>
          </a:p>
        </p:txBody>
      </p:sp>
      <p:cxnSp>
        <p:nvCxnSpPr>
          <p:cNvPr id="67" name="Connecteur droit 66"/>
          <p:cNvCxnSpPr/>
          <p:nvPr/>
        </p:nvCxnSpPr>
        <p:spPr>
          <a:xfrm flipH="1" flipV="1">
            <a:off x="6988225" y="5470594"/>
            <a:ext cx="996725" cy="325554"/>
          </a:xfrm>
          <a:prstGeom prst="line">
            <a:avLst/>
          </a:prstGeom>
          <a:ln>
            <a:solidFill>
              <a:srgbClr val="004965"/>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flipH="1">
            <a:off x="4878175" y="5487955"/>
            <a:ext cx="996726" cy="324000"/>
          </a:xfrm>
          <a:prstGeom prst="line">
            <a:avLst/>
          </a:prstGeom>
          <a:ln>
            <a:solidFill>
              <a:srgbClr val="004965"/>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994F5C3-90ED-D543-94C0-21BC9E87A4A5}"/>
              </a:ext>
            </a:extLst>
          </p:cNvPr>
          <p:cNvSpPr/>
          <p:nvPr/>
        </p:nvSpPr>
        <p:spPr>
          <a:xfrm>
            <a:off x="5724562" y="5288727"/>
            <a:ext cx="1420818" cy="246221"/>
          </a:xfrm>
          <a:prstGeom prst="rect">
            <a:avLst/>
          </a:prstGeom>
          <a:noFill/>
        </p:spPr>
        <p:txBody>
          <a:bodyPr wrap="square">
            <a:spAutoFit/>
          </a:bodyPr>
          <a:lstStyle/>
          <a:p>
            <a:pPr lvl="0" algn="ctr" defTabSz="407526" fontAlgn="base">
              <a:spcBef>
                <a:spcPts val="635"/>
              </a:spcBef>
              <a:spcAft>
                <a:spcPct val="0"/>
              </a:spcAft>
              <a:buClr>
                <a:srgbClr val="669900"/>
              </a:buClr>
              <a:buSzPct val="100000"/>
            </a:pPr>
            <a:r>
              <a:rPr lang="fr-FR" sz="1000" b="1" dirty="0">
                <a:solidFill>
                  <a:srgbClr val="004965"/>
                </a:solidFill>
                <a:cs typeface="Arial" panose="020B0604020202020204" pitchFamily="34" charset="0"/>
              </a:rPr>
              <a:t>TRI ENOGIA  &gt; 50%</a:t>
            </a:r>
          </a:p>
        </p:txBody>
      </p:sp>
      <p:sp>
        <p:nvSpPr>
          <p:cNvPr id="70" name="Rectangle 69"/>
          <p:cNvSpPr/>
          <p:nvPr/>
        </p:nvSpPr>
        <p:spPr>
          <a:xfrm>
            <a:off x="2287812" y="5189066"/>
            <a:ext cx="1537949" cy="1668934"/>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A terme, commercialisation en économie d’usage sans partenaire financier</a:t>
            </a:r>
          </a:p>
        </p:txBody>
      </p:sp>
      <p:cxnSp>
        <p:nvCxnSpPr>
          <p:cNvPr id="71" name="Connecteur droit avec flèche 70"/>
          <p:cNvCxnSpPr/>
          <p:nvPr/>
        </p:nvCxnSpPr>
        <p:spPr>
          <a:xfrm>
            <a:off x="4697107" y="6124867"/>
            <a:ext cx="3634587" cy="0"/>
          </a:xfrm>
          <a:prstGeom prst="straightConnector1">
            <a:avLst/>
          </a:prstGeom>
          <a:ln w="19050">
            <a:solidFill>
              <a:srgbClr val="9CBCCF"/>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flipV="1">
            <a:off x="6299505" y="6513926"/>
            <a:ext cx="2032189" cy="6184"/>
          </a:xfrm>
          <a:prstGeom prst="straightConnector1">
            <a:avLst/>
          </a:prstGeom>
          <a:ln w="19050">
            <a:solidFill>
              <a:srgbClr val="004965"/>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3994F5C3-90ED-D543-94C0-21BC9E87A4A5}"/>
              </a:ext>
            </a:extLst>
          </p:cNvPr>
          <p:cNvSpPr/>
          <p:nvPr/>
        </p:nvSpPr>
        <p:spPr>
          <a:xfrm>
            <a:off x="6299505" y="6539436"/>
            <a:ext cx="1936558" cy="23083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16618D"/>
                </a:solidFill>
                <a:cs typeface="Arial" panose="020B0604020202020204" pitchFamily="34" charset="0"/>
              </a:rPr>
              <a:t>Remontée de dividendes à ENOGIA</a:t>
            </a:r>
          </a:p>
        </p:txBody>
      </p:sp>
      <p:cxnSp>
        <p:nvCxnSpPr>
          <p:cNvPr id="80" name="Connecteur droit avec flèche 79"/>
          <p:cNvCxnSpPr/>
          <p:nvPr/>
        </p:nvCxnSpPr>
        <p:spPr>
          <a:xfrm>
            <a:off x="5888549" y="2221793"/>
            <a:ext cx="2287606" cy="0"/>
          </a:xfrm>
          <a:prstGeom prst="straightConnector1">
            <a:avLst/>
          </a:prstGeom>
          <a:ln w="19050">
            <a:solidFill>
              <a:srgbClr val="9CBCCF"/>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3994F5C3-90ED-D543-94C0-21BC9E87A4A5}"/>
              </a:ext>
            </a:extLst>
          </p:cNvPr>
          <p:cNvSpPr/>
          <p:nvPr/>
        </p:nvSpPr>
        <p:spPr>
          <a:xfrm>
            <a:off x="5929727" y="2197407"/>
            <a:ext cx="2159998" cy="23083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900" b="1" dirty="0">
                <a:solidFill>
                  <a:srgbClr val="9CBCCF"/>
                </a:solidFill>
                <a:cs typeface="Arial" panose="020B0604020202020204" pitchFamily="34" charset="0"/>
              </a:rPr>
              <a:t>Revenus réguliers nets des </a:t>
            </a:r>
            <a:r>
              <a:rPr lang="fr-FR" sz="900" b="1" dirty="0" err="1">
                <a:solidFill>
                  <a:srgbClr val="9CBCCF"/>
                </a:solidFill>
                <a:cs typeface="Arial" panose="020B0604020202020204" pitchFamily="34" charset="0"/>
              </a:rPr>
              <a:t>Capex</a:t>
            </a:r>
            <a:endParaRPr lang="fr-FR" sz="900" b="1" dirty="0">
              <a:solidFill>
                <a:srgbClr val="9CBCCF"/>
              </a:solidFill>
              <a:cs typeface="Arial" panose="020B0604020202020204" pitchFamily="34" charset="0"/>
            </a:endParaRPr>
          </a:p>
        </p:txBody>
      </p:sp>
    </p:spTree>
    <p:extLst>
      <p:ext uri="{BB962C8B-B14F-4D97-AF65-F5344CB8AC3E}">
        <p14:creationId xmlns:p14="http://schemas.microsoft.com/office/powerpoint/2010/main" val="3257043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27" name="Imag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39" name="Rectangle 3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ÉCONOMIE D’USAGE</a:t>
            </a:r>
          </a:p>
          <a:p>
            <a:r>
              <a:rPr lang="fr-FR" sz="2400" b="1" dirty="0">
                <a:solidFill>
                  <a:schemeClr val="bg1"/>
                </a:solidFill>
                <a:latin typeface="Abel" panose="02000506030000020004" pitchFamily="2" charset="0"/>
              </a:rPr>
              <a:t>A terme, la construction d’un parc propriétaire</a:t>
            </a:r>
          </a:p>
        </p:txBody>
      </p:sp>
      <p:sp>
        <p:nvSpPr>
          <p:cNvPr id="2" name="AutoShape 4" descr="https://www.industrienationale.fr/sites/default/files/glazed_builder_images/40539960053_b20e2825b3_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Rectangle 32"/>
          <p:cNvSpPr/>
          <p:nvPr/>
        </p:nvSpPr>
        <p:spPr>
          <a:xfrm>
            <a:off x="9769300" y="1908062"/>
            <a:ext cx="2192182" cy="4400013"/>
          </a:xfrm>
          <a:prstGeom prst="rect">
            <a:avLst/>
          </a:prstGeom>
          <a:noFill/>
          <a:ln w="28575">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ZoneTexte 34"/>
          <p:cNvSpPr txBox="1"/>
          <p:nvPr/>
        </p:nvSpPr>
        <p:spPr>
          <a:xfrm>
            <a:off x="9769300" y="2506791"/>
            <a:ext cx="2192182" cy="3785652"/>
          </a:xfrm>
          <a:prstGeom prst="rect">
            <a:avLst/>
          </a:prstGeom>
          <a:noFill/>
        </p:spPr>
        <p:txBody>
          <a:bodyPr wrap="square" rtlCol="0">
            <a:spAutoFit/>
          </a:bodyPr>
          <a:lstStyle/>
          <a:p>
            <a:pPr marL="171450" lvl="0" indent="-171450">
              <a:buClr>
                <a:srgbClr val="35B4AD"/>
              </a:buClr>
              <a:buFont typeface="Arial" panose="020B0604020202020204" pitchFamily="34" charset="0"/>
              <a:buChar char="•"/>
            </a:pPr>
            <a:r>
              <a:rPr lang="fr-FR" sz="1600" dirty="0">
                <a:solidFill>
                  <a:srgbClr val="004965"/>
                </a:solidFill>
              </a:rPr>
              <a:t>Des </a:t>
            </a:r>
            <a:r>
              <a:rPr lang="fr-FR" sz="1600" b="1" dirty="0">
                <a:solidFill>
                  <a:srgbClr val="004965"/>
                </a:solidFill>
              </a:rPr>
              <a:t>revenus récurrents</a:t>
            </a:r>
          </a:p>
          <a:p>
            <a:pPr marL="171450" lvl="0" indent="-171450">
              <a:buClr>
                <a:srgbClr val="35B4AD"/>
              </a:buClr>
              <a:buFont typeface="Arial" panose="020B0604020202020204" pitchFamily="34" charset="0"/>
              <a:buChar char="•"/>
            </a:pPr>
            <a:r>
              <a:rPr lang="fr-FR" sz="1600" dirty="0">
                <a:solidFill>
                  <a:srgbClr val="004965"/>
                </a:solidFill>
              </a:rPr>
              <a:t>Un </a:t>
            </a:r>
            <a:r>
              <a:rPr lang="fr-FR" sz="1600" b="1" dirty="0">
                <a:solidFill>
                  <a:srgbClr val="004965"/>
                </a:solidFill>
              </a:rPr>
              <a:t>TRI élevé</a:t>
            </a:r>
          </a:p>
          <a:p>
            <a:pPr marL="171450" lvl="0" indent="-171450">
              <a:buClr>
                <a:srgbClr val="35B4AD"/>
              </a:buClr>
              <a:buFont typeface="Arial" panose="020B0604020202020204" pitchFamily="34" charset="0"/>
              <a:buChar char="•"/>
            </a:pPr>
            <a:r>
              <a:rPr lang="fr-FR" sz="1600" dirty="0">
                <a:solidFill>
                  <a:srgbClr val="004965"/>
                </a:solidFill>
              </a:rPr>
              <a:t>Un retour sur investissement </a:t>
            </a:r>
            <a:r>
              <a:rPr lang="fr-FR" sz="1600" b="1" dirty="0">
                <a:solidFill>
                  <a:srgbClr val="004965"/>
                </a:solidFill>
              </a:rPr>
              <a:t>rapide</a:t>
            </a:r>
          </a:p>
          <a:p>
            <a:pPr marL="171450" lvl="0" indent="-171450">
              <a:buClr>
                <a:srgbClr val="35B4AD"/>
              </a:buClr>
              <a:buFont typeface="Arial" panose="020B0604020202020204" pitchFamily="34" charset="0"/>
              <a:buChar char="•"/>
            </a:pPr>
            <a:r>
              <a:rPr lang="fr-FR" sz="1600" dirty="0">
                <a:solidFill>
                  <a:srgbClr val="004965"/>
                </a:solidFill>
              </a:rPr>
              <a:t>La constitution d’un </a:t>
            </a:r>
            <a:r>
              <a:rPr lang="fr-FR" sz="1600" b="1" dirty="0">
                <a:solidFill>
                  <a:srgbClr val="004965"/>
                </a:solidFill>
              </a:rPr>
              <a:t>parc propriétaire </a:t>
            </a:r>
            <a:r>
              <a:rPr lang="fr-FR" sz="1600" dirty="0">
                <a:solidFill>
                  <a:srgbClr val="004965"/>
                </a:solidFill>
              </a:rPr>
              <a:t>via le </a:t>
            </a:r>
            <a:r>
              <a:rPr lang="fr-FR" sz="1600" dirty="0" err="1">
                <a:solidFill>
                  <a:srgbClr val="004965"/>
                </a:solidFill>
              </a:rPr>
              <a:t>ré-investissement</a:t>
            </a:r>
            <a:r>
              <a:rPr lang="fr-FR" sz="1600" dirty="0">
                <a:solidFill>
                  <a:srgbClr val="004965"/>
                </a:solidFill>
              </a:rPr>
              <a:t> des flux et levier de financement</a:t>
            </a:r>
          </a:p>
          <a:p>
            <a:pPr marL="171450" lvl="0" indent="-171450">
              <a:buClr>
                <a:srgbClr val="35B4AD"/>
              </a:buClr>
              <a:buFont typeface="Arial" panose="020B0604020202020204" pitchFamily="34" charset="0"/>
              <a:buChar char="•"/>
            </a:pPr>
            <a:r>
              <a:rPr lang="fr-FR" sz="1600" dirty="0">
                <a:solidFill>
                  <a:srgbClr val="004965"/>
                </a:solidFill>
              </a:rPr>
              <a:t>Participation à la </a:t>
            </a:r>
            <a:r>
              <a:rPr lang="fr-FR" sz="1600" b="1" dirty="0">
                <a:solidFill>
                  <a:srgbClr val="004965"/>
                </a:solidFill>
              </a:rPr>
              <a:t>transition écologique et énergétique</a:t>
            </a:r>
          </a:p>
          <a:p>
            <a:pPr marL="171450" lvl="0" indent="-171450">
              <a:buClr>
                <a:srgbClr val="35B4AD"/>
              </a:buClr>
              <a:buFont typeface="Arial" panose="020B0604020202020204" pitchFamily="34" charset="0"/>
              <a:buChar char="•"/>
            </a:pPr>
            <a:r>
              <a:rPr lang="fr-FR" sz="1600" b="1" dirty="0" err="1">
                <a:solidFill>
                  <a:srgbClr val="004965"/>
                </a:solidFill>
              </a:rPr>
              <a:t>Décarbonation</a:t>
            </a:r>
            <a:r>
              <a:rPr lang="fr-FR" sz="1600" b="1" dirty="0">
                <a:solidFill>
                  <a:srgbClr val="004965"/>
                </a:solidFill>
              </a:rPr>
              <a:t> </a:t>
            </a:r>
            <a:r>
              <a:rPr lang="fr-FR" sz="1600" dirty="0">
                <a:solidFill>
                  <a:srgbClr val="004965"/>
                </a:solidFill>
              </a:rPr>
              <a:t>de l’industrie</a:t>
            </a:r>
          </a:p>
        </p:txBody>
      </p:sp>
      <p:sp>
        <p:nvSpPr>
          <p:cNvPr id="36" name="Ellipse 35"/>
          <p:cNvSpPr/>
          <p:nvPr/>
        </p:nvSpPr>
        <p:spPr>
          <a:xfrm>
            <a:off x="10333049" y="1276853"/>
            <a:ext cx="1088701" cy="1088701"/>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0104921" y="1427367"/>
            <a:ext cx="1544955" cy="707886"/>
          </a:xfrm>
          <a:prstGeom prst="rect">
            <a:avLst/>
          </a:prstGeom>
          <a:noFill/>
        </p:spPr>
        <p:txBody>
          <a:bodyPr wrap="square" rtlCol="0">
            <a:spAutoFit/>
          </a:bodyPr>
          <a:lstStyle/>
          <a:p>
            <a:pPr algn="ctr"/>
            <a:r>
              <a:rPr lang="fr-FR" sz="2000" dirty="0">
                <a:solidFill>
                  <a:schemeClr val="bg1"/>
                </a:solidFill>
              </a:rPr>
              <a:t>Les + </a:t>
            </a:r>
            <a:br>
              <a:rPr lang="fr-FR" sz="2000" dirty="0">
                <a:solidFill>
                  <a:schemeClr val="bg1"/>
                </a:solidFill>
              </a:rPr>
            </a:br>
            <a:r>
              <a:rPr lang="fr-FR" sz="2000" dirty="0">
                <a:solidFill>
                  <a:schemeClr val="bg1"/>
                </a:solidFill>
              </a:rPr>
              <a:t>ENOGIA</a:t>
            </a:r>
          </a:p>
        </p:txBody>
      </p:sp>
      <p:pic>
        <p:nvPicPr>
          <p:cNvPr id="49" name="Image 48"/>
          <p:cNvPicPr/>
          <p:nvPr/>
        </p:nvPicPr>
        <p:blipFill rotWithShape="1">
          <a:blip r:embed="rId4" cstate="print">
            <a:extLst>
              <a:ext uri="{28A0092B-C50C-407E-A947-70E740481C1C}">
                <a14:useLocalDpi xmlns:a14="http://schemas.microsoft.com/office/drawing/2010/main"/>
              </a:ext>
            </a:extLst>
          </a:blip>
          <a:srcRect l="884" t="511" r="884" b="511"/>
          <a:stretch/>
        </p:blipFill>
        <p:spPr bwMode="auto">
          <a:xfrm>
            <a:off x="307974" y="3474720"/>
            <a:ext cx="4421968" cy="3214308"/>
          </a:xfrm>
          <a:prstGeom prst="rect">
            <a:avLst/>
          </a:prstGeom>
          <a:noFill/>
          <a:ln>
            <a:noFill/>
          </a:ln>
          <a:extLst>
            <a:ext uri="{53640926-AAD7-44D8-BBD7-CCE9431645EC}">
              <a14:shadowObscured xmlns:a14="http://schemas.microsoft.com/office/drawing/2010/main"/>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96196" y="3649286"/>
            <a:ext cx="4671753" cy="287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4967" y="1338906"/>
            <a:ext cx="6750110" cy="2062103"/>
          </a:xfrm>
          <a:prstGeom prst="rect">
            <a:avLst/>
          </a:prstGeom>
        </p:spPr>
        <p:txBody>
          <a:bodyPr wrap="square">
            <a:spAutoFit/>
          </a:bodyPr>
          <a:lstStyle/>
          <a:p>
            <a:pPr>
              <a:buClr>
                <a:srgbClr val="35B4AD"/>
              </a:buClr>
            </a:pPr>
            <a:r>
              <a:rPr lang="fr-FR" sz="1600" b="1" dirty="0">
                <a:solidFill>
                  <a:srgbClr val="004965"/>
                </a:solidFill>
              </a:rPr>
              <a:t>Exemple de cas applicatif :</a:t>
            </a:r>
          </a:p>
          <a:p>
            <a:pPr marL="171450" indent="-171450">
              <a:buClr>
                <a:srgbClr val="35B4AD"/>
              </a:buClr>
              <a:buFont typeface="Arial" panose="020B0604020202020204" pitchFamily="34" charset="0"/>
              <a:buChar char="•"/>
            </a:pPr>
            <a:r>
              <a:rPr lang="fr-FR" sz="1600" dirty="0">
                <a:solidFill>
                  <a:srgbClr val="004965"/>
                </a:solidFill>
              </a:rPr>
              <a:t>Partage de l’économie pour le client final : 20% du CA généré par la machine</a:t>
            </a:r>
          </a:p>
          <a:p>
            <a:pPr marL="171450" indent="-171450">
              <a:buClr>
                <a:srgbClr val="35B4AD"/>
              </a:buClr>
              <a:buFont typeface="Arial" panose="020B0604020202020204" pitchFamily="34" charset="0"/>
              <a:buChar char="•"/>
            </a:pPr>
            <a:r>
              <a:rPr lang="fr-FR" sz="1600" dirty="0">
                <a:solidFill>
                  <a:srgbClr val="004965"/>
                </a:solidFill>
              </a:rPr>
              <a:t>Chiffre d’affaires généré par la machine : environ 50% de son coût</a:t>
            </a:r>
          </a:p>
          <a:p>
            <a:pPr marL="171450" indent="-171450">
              <a:buClr>
                <a:srgbClr val="35B4AD"/>
              </a:buClr>
              <a:buFont typeface="Arial" panose="020B0604020202020204" pitchFamily="34" charset="0"/>
              <a:buChar char="•"/>
            </a:pPr>
            <a:r>
              <a:rPr lang="fr-FR" sz="1600" dirty="0">
                <a:solidFill>
                  <a:srgbClr val="004965"/>
                </a:solidFill>
              </a:rPr>
              <a:t>Levier du véhicule : 60%</a:t>
            </a:r>
          </a:p>
          <a:p>
            <a:pPr marL="171450" indent="-171450">
              <a:buClr>
                <a:srgbClr val="35B4AD"/>
              </a:buClr>
              <a:buFont typeface="Arial" panose="020B0604020202020204" pitchFamily="34" charset="0"/>
              <a:buChar char="•"/>
            </a:pPr>
            <a:r>
              <a:rPr lang="fr-FR" sz="1600" dirty="0">
                <a:solidFill>
                  <a:srgbClr val="004965"/>
                </a:solidFill>
              </a:rPr>
              <a:t>Taux de financement : 5%</a:t>
            </a:r>
          </a:p>
          <a:p>
            <a:pPr marL="171450" indent="-171450">
              <a:buClr>
                <a:srgbClr val="35B4AD"/>
              </a:buClr>
              <a:buFont typeface="Arial" panose="020B0604020202020204" pitchFamily="34" charset="0"/>
              <a:buChar char="•"/>
            </a:pPr>
            <a:r>
              <a:rPr lang="fr-FR" sz="1600" dirty="0">
                <a:solidFill>
                  <a:srgbClr val="004965"/>
                </a:solidFill>
              </a:rPr>
              <a:t>Duration financement : 12 ans</a:t>
            </a:r>
          </a:p>
          <a:p>
            <a:pPr marL="171450" indent="-171450">
              <a:buClr>
                <a:srgbClr val="35B4AD"/>
              </a:buClr>
              <a:buFont typeface="Arial" panose="020B0604020202020204" pitchFamily="34" charset="0"/>
              <a:buChar char="•"/>
            </a:pPr>
            <a:r>
              <a:rPr lang="fr-FR" sz="1600" dirty="0">
                <a:solidFill>
                  <a:srgbClr val="004965"/>
                </a:solidFill>
              </a:rPr>
              <a:t>Durée du contrat : 15 ans</a:t>
            </a:r>
          </a:p>
          <a:p>
            <a:pPr marL="171450" indent="-171450">
              <a:buClr>
                <a:srgbClr val="35B4AD"/>
              </a:buClr>
              <a:buFont typeface="Arial" panose="020B0604020202020204" pitchFamily="34" charset="0"/>
              <a:buChar char="•"/>
            </a:pPr>
            <a:r>
              <a:rPr lang="fr-FR" sz="1600" dirty="0">
                <a:solidFill>
                  <a:srgbClr val="004965"/>
                </a:solidFill>
              </a:rPr>
              <a:t>Indexation chiffre d’affaires et charges : 1%</a:t>
            </a:r>
          </a:p>
        </p:txBody>
      </p:sp>
      <p:sp>
        <p:nvSpPr>
          <p:cNvPr id="51" name="Rectangle 50"/>
          <p:cNvSpPr/>
          <p:nvPr/>
        </p:nvSpPr>
        <p:spPr>
          <a:xfrm>
            <a:off x="553256" y="1338906"/>
            <a:ext cx="6753631" cy="2062103"/>
          </a:xfrm>
          <a:prstGeom prst="rect">
            <a:avLst/>
          </a:prstGeom>
          <a:noFill/>
          <a:ln w="28575">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Image 16">
            <a:extLst>
              <a:ext uri="{FF2B5EF4-FFF2-40B4-BE49-F238E27FC236}">
                <a16:creationId xmlns:a16="http://schemas.microsoft.com/office/drawing/2014/main" id="{95B77B9F-8310-CB48-8D51-127066FC1B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8" name="ZoneTexte 17"/>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14</a:t>
            </a:r>
          </a:p>
        </p:txBody>
      </p:sp>
    </p:spTree>
    <p:extLst>
      <p:ext uri="{BB962C8B-B14F-4D97-AF65-F5344CB8AC3E}">
        <p14:creationId xmlns:p14="http://schemas.microsoft.com/office/powerpoint/2010/main" val="218928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40" name="Image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41" name="Rectangle 40"/>
          <p:cNvSpPr/>
          <p:nvPr/>
        </p:nvSpPr>
        <p:spPr>
          <a:xfrm>
            <a:off x="1174572" y="0"/>
            <a:ext cx="1101742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UNE ANNEE 2021 A FORT POTENTIEL SUR L’ACTIVITE ORC</a:t>
            </a:r>
          </a:p>
          <a:p>
            <a:r>
              <a:rPr lang="fr-FR" sz="2400" b="1" dirty="0">
                <a:solidFill>
                  <a:schemeClr val="bg1"/>
                </a:solidFill>
                <a:latin typeface="Abel" panose="02000506030000020004" pitchFamily="2" charset="0"/>
              </a:rPr>
              <a:t>Rebond d’activité après une année 2020 impactée par la pandémie</a:t>
            </a:r>
            <a:endParaRPr lang="fr-FR" sz="2400" b="1" dirty="0">
              <a:solidFill>
                <a:schemeClr val="bg1"/>
              </a:solidFill>
              <a:latin typeface="Abel" panose="02000506030000020004" pitchFamily="2" charset="0"/>
              <a:ea typeface="Abel" charset="0"/>
              <a:cs typeface="Arial" panose="020B0604020202020204" pitchFamily="34" charset="0"/>
            </a:endParaRPr>
          </a:p>
        </p:txBody>
      </p:sp>
      <p:pic>
        <p:nvPicPr>
          <p:cNvPr id="26" name="Image 25">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28" name="ZoneTexte 27"/>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15</a:t>
            </a:r>
          </a:p>
        </p:txBody>
      </p:sp>
      <p:cxnSp>
        <p:nvCxnSpPr>
          <p:cNvPr id="10" name="Connecteur droit avec flèche 9">
            <a:extLst>
              <a:ext uri="{FF2B5EF4-FFF2-40B4-BE49-F238E27FC236}">
                <a16:creationId xmlns:a16="http://schemas.microsoft.com/office/drawing/2014/main" id="{D6ED0E7F-FF79-7D42-9708-82F5700E7809}"/>
              </a:ext>
            </a:extLst>
          </p:cNvPr>
          <p:cNvCxnSpPr>
            <a:cxnSpLocks/>
          </p:cNvCxnSpPr>
          <p:nvPr/>
        </p:nvCxnSpPr>
        <p:spPr>
          <a:xfrm flipV="1">
            <a:off x="693336" y="1725930"/>
            <a:ext cx="0" cy="4728143"/>
          </a:xfrm>
          <a:prstGeom prst="straightConnector1">
            <a:avLst/>
          </a:prstGeom>
          <a:ln w="15875">
            <a:solidFill>
              <a:srgbClr val="00496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69FF3696-F367-4C41-9F95-D089B566BBE3}"/>
              </a:ext>
            </a:extLst>
          </p:cNvPr>
          <p:cNvCxnSpPr>
            <a:cxnSpLocks/>
          </p:cNvCxnSpPr>
          <p:nvPr/>
        </p:nvCxnSpPr>
        <p:spPr>
          <a:xfrm>
            <a:off x="410613" y="6144725"/>
            <a:ext cx="10043367" cy="0"/>
          </a:xfrm>
          <a:prstGeom prst="straightConnector1">
            <a:avLst/>
          </a:prstGeom>
          <a:ln w="15875">
            <a:solidFill>
              <a:srgbClr val="004965"/>
            </a:solidFill>
            <a:tailEnd type="arrow" w="lg" len="med"/>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628BE18-6CFF-F446-92F0-7789E4D06E28}"/>
              </a:ext>
            </a:extLst>
          </p:cNvPr>
          <p:cNvSpPr txBox="1"/>
          <p:nvPr/>
        </p:nvSpPr>
        <p:spPr>
          <a:xfrm>
            <a:off x="685472" y="6193216"/>
            <a:ext cx="1047618" cy="338555"/>
          </a:xfrm>
          <a:prstGeom prst="rect">
            <a:avLst/>
          </a:prstGeom>
          <a:noFill/>
        </p:spPr>
        <p:txBody>
          <a:bodyPr wrap="square" rtlCol="0">
            <a:spAutoFit/>
          </a:bodyPr>
          <a:lstStyle/>
          <a:p>
            <a:pPr algn="ctr"/>
            <a:r>
              <a:rPr lang="fr-FR" sz="1400" dirty="0">
                <a:solidFill>
                  <a:srgbClr val="004965"/>
                </a:solidFill>
              </a:rPr>
              <a:t>2014</a:t>
            </a:r>
          </a:p>
        </p:txBody>
      </p:sp>
      <p:sp>
        <p:nvSpPr>
          <p:cNvPr id="27" name="ZoneTexte 26">
            <a:extLst>
              <a:ext uri="{FF2B5EF4-FFF2-40B4-BE49-F238E27FC236}">
                <a16:creationId xmlns:a16="http://schemas.microsoft.com/office/drawing/2014/main" id="{47B65BD3-5715-0C47-9AC7-CAAE55D52838}"/>
              </a:ext>
            </a:extLst>
          </p:cNvPr>
          <p:cNvSpPr txBox="1"/>
          <p:nvPr/>
        </p:nvSpPr>
        <p:spPr>
          <a:xfrm>
            <a:off x="1696539" y="6176706"/>
            <a:ext cx="1047618" cy="307777"/>
          </a:xfrm>
          <a:prstGeom prst="rect">
            <a:avLst/>
          </a:prstGeom>
          <a:noFill/>
        </p:spPr>
        <p:txBody>
          <a:bodyPr wrap="square" rtlCol="0">
            <a:spAutoFit/>
          </a:bodyPr>
          <a:lstStyle/>
          <a:p>
            <a:pPr algn="ctr"/>
            <a:r>
              <a:rPr lang="fr-FR" sz="1400" dirty="0">
                <a:solidFill>
                  <a:srgbClr val="004965"/>
                </a:solidFill>
              </a:rPr>
              <a:t>2015</a:t>
            </a:r>
          </a:p>
        </p:txBody>
      </p:sp>
      <p:sp>
        <p:nvSpPr>
          <p:cNvPr id="29" name="ZoneTexte 28">
            <a:extLst>
              <a:ext uri="{FF2B5EF4-FFF2-40B4-BE49-F238E27FC236}">
                <a16:creationId xmlns:a16="http://schemas.microsoft.com/office/drawing/2014/main" id="{0F4970C6-24F1-DE46-82A1-2CE48B6AEEB4}"/>
              </a:ext>
            </a:extLst>
          </p:cNvPr>
          <p:cNvSpPr txBox="1"/>
          <p:nvPr/>
        </p:nvSpPr>
        <p:spPr>
          <a:xfrm>
            <a:off x="2707606" y="6176706"/>
            <a:ext cx="1047618" cy="307777"/>
          </a:xfrm>
          <a:prstGeom prst="rect">
            <a:avLst/>
          </a:prstGeom>
          <a:noFill/>
        </p:spPr>
        <p:txBody>
          <a:bodyPr wrap="square" rtlCol="0">
            <a:spAutoFit/>
          </a:bodyPr>
          <a:lstStyle/>
          <a:p>
            <a:pPr algn="ctr"/>
            <a:r>
              <a:rPr lang="fr-FR" sz="1400" dirty="0">
                <a:solidFill>
                  <a:srgbClr val="004965"/>
                </a:solidFill>
              </a:rPr>
              <a:t>2016</a:t>
            </a:r>
          </a:p>
        </p:txBody>
      </p:sp>
      <p:sp>
        <p:nvSpPr>
          <p:cNvPr id="30" name="ZoneTexte 29">
            <a:extLst>
              <a:ext uri="{FF2B5EF4-FFF2-40B4-BE49-F238E27FC236}">
                <a16:creationId xmlns:a16="http://schemas.microsoft.com/office/drawing/2014/main" id="{01BD04F1-B33B-2B4A-9F3F-A997805AFFE7}"/>
              </a:ext>
            </a:extLst>
          </p:cNvPr>
          <p:cNvSpPr txBox="1"/>
          <p:nvPr/>
        </p:nvSpPr>
        <p:spPr>
          <a:xfrm>
            <a:off x="3718673" y="6176706"/>
            <a:ext cx="1047618" cy="307777"/>
          </a:xfrm>
          <a:prstGeom prst="rect">
            <a:avLst/>
          </a:prstGeom>
          <a:noFill/>
        </p:spPr>
        <p:txBody>
          <a:bodyPr wrap="square" rtlCol="0">
            <a:spAutoFit/>
          </a:bodyPr>
          <a:lstStyle/>
          <a:p>
            <a:pPr algn="ctr"/>
            <a:r>
              <a:rPr lang="fr-FR" sz="1400" dirty="0">
                <a:solidFill>
                  <a:srgbClr val="004965"/>
                </a:solidFill>
              </a:rPr>
              <a:t>2017</a:t>
            </a:r>
          </a:p>
        </p:txBody>
      </p:sp>
      <p:sp>
        <p:nvSpPr>
          <p:cNvPr id="31" name="ZoneTexte 30">
            <a:extLst>
              <a:ext uri="{FF2B5EF4-FFF2-40B4-BE49-F238E27FC236}">
                <a16:creationId xmlns:a16="http://schemas.microsoft.com/office/drawing/2014/main" id="{0C92B96F-D902-CC46-B94B-67F87FE65157}"/>
              </a:ext>
            </a:extLst>
          </p:cNvPr>
          <p:cNvSpPr txBox="1"/>
          <p:nvPr/>
        </p:nvSpPr>
        <p:spPr>
          <a:xfrm>
            <a:off x="4729740" y="6176706"/>
            <a:ext cx="1047618" cy="307777"/>
          </a:xfrm>
          <a:prstGeom prst="rect">
            <a:avLst/>
          </a:prstGeom>
          <a:noFill/>
        </p:spPr>
        <p:txBody>
          <a:bodyPr wrap="square" rtlCol="0">
            <a:spAutoFit/>
          </a:bodyPr>
          <a:lstStyle/>
          <a:p>
            <a:pPr algn="ctr"/>
            <a:r>
              <a:rPr lang="fr-FR" sz="1400" dirty="0">
                <a:solidFill>
                  <a:srgbClr val="004965"/>
                </a:solidFill>
              </a:rPr>
              <a:t>2018</a:t>
            </a:r>
          </a:p>
        </p:txBody>
      </p:sp>
      <p:sp>
        <p:nvSpPr>
          <p:cNvPr id="32" name="ZoneTexte 31">
            <a:extLst>
              <a:ext uri="{FF2B5EF4-FFF2-40B4-BE49-F238E27FC236}">
                <a16:creationId xmlns:a16="http://schemas.microsoft.com/office/drawing/2014/main" id="{D127C141-CB82-5641-B872-1E21E1960F08}"/>
              </a:ext>
            </a:extLst>
          </p:cNvPr>
          <p:cNvSpPr txBox="1"/>
          <p:nvPr/>
        </p:nvSpPr>
        <p:spPr>
          <a:xfrm>
            <a:off x="5740807" y="6176706"/>
            <a:ext cx="1047618" cy="307777"/>
          </a:xfrm>
          <a:prstGeom prst="rect">
            <a:avLst/>
          </a:prstGeom>
          <a:noFill/>
        </p:spPr>
        <p:txBody>
          <a:bodyPr wrap="square" rtlCol="0">
            <a:spAutoFit/>
          </a:bodyPr>
          <a:lstStyle/>
          <a:p>
            <a:pPr algn="ctr"/>
            <a:r>
              <a:rPr lang="fr-FR" sz="1400" dirty="0">
                <a:solidFill>
                  <a:srgbClr val="004965"/>
                </a:solidFill>
              </a:rPr>
              <a:t>2019</a:t>
            </a:r>
          </a:p>
        </p:txBody>
      </p:sp>
      <p:sp>
        <p:nvSpPr>
          <p:cNvPr id="33" name="ZoneTexte 32">
            <a:extLst>
              <a:ext uri="{FF2B5EF4-FFF2-40B4-BE49-F238E27FC236}">
                <a16:creationId xmlns:a16="http://schemas.microsoft.com/office/drawing/2014/main" id="{C4A64387-C84E-3B41-917C-7644517EE1AC}"/>
              </a:ext>
            </a:extLst>
          </p:cNvPr>
          <p:cNvSpPr txBox="1"/>
          <p:nvPr/>
        </p:nvSpPr>
        <p:spPr>
          <a:xfrm>
            <a:off x="6751874" y="6176706"/>
            <a:ext cx="1047618" cy="307777"/>
          </a:xfrm>
          <a:prstGeom prst="rect">
            <a:avLst/>
          </a:prstGeom>
          <a:noFill/>
        </p:spPr>
        <p:txBody>
          <a:bodyPr wrap="square" rtlCol="0">
            <a:spAutoFit/>
          </a:bodyPr>
          <a:lstStyle/>
          <a:p>
            <a:pPr algn="ctr"/>
            <a:r>
              <a:rPr lang="fr-FR" sz="1400" dirty="0">
                <a:solidFill>
                  <a:srgbClr val="004965"/>
                </a:solidFill>
              </a:rPr>
              <a:t>2020</a:t>
            </a:r>
          </a:p>
        </p:txBody>
      </p:sp>
      <p:sp>
        <p:nvSpPr>
          <p:cNvPr id="34" name="ZoneTexte 33">
            <a:extLst>
              <a:ext uri="{FF2B5EF4-FFF2-40B4-BE49-F238E27FC236}">
                <a16:creationId xmlns:a16="http://schemas.microsoft.com/office/drawing/2014/main" id="{3D977AD5-E96A-B64A-8993-51139C8AC34D}"/>
              </a:ext>
            </a:extLst>
          </p:cNvPr>
          <p:cNvSpPr txBox="1"/>
          <p:nvPr/>
        </p:nvSpPr>
        <p:spPr>
          <a:xfrm>
            <a:off x="7762941" y="6176706"/>
            <a:ext cx="1047618" cy="307777"/>
          </a:xfrm>
          <a:prstGeom prst="rect">
            <a:avLst/>
          </a:prstGeom>
          <a:noFill/>
        </p:spPr>
        <p:txBody>
          <a:bodyPr wrap="square" rtlCol="0">
            <a:spAutoFit/>
          </a:bodyPr>
          <a:lstStyle/>
          <a:p>
            <a:pPr algn="ctr"/>
            <a:r>
              <a:rPr lang="fr-FR" sz="1400" dirty="0">
                <a:solidFill>
                  <a:srgbClr val="004965"/>
                </a:solidFill>
              </a:rPr>
              <a:t>2021</a:t>
            </a:r>
          </a:p>
        </p:txBody>
      </p:sp>
      <p:cxnSp>
        <p:nvCxnSpPr>
          <p:cNvPr id="43" name="Connecteur droit 42">
            <a:extLst>
              <a:ext uri="{FF2B5EF4-FFF2-40B4-BE49-F238E27FC236}">
                <a16:creationId xmlns:a16="http://schemas.microsoft.com/office/drawing/2014/main" id="{3D36850D-F235-204E-A032-B21183016EDB}"/>
              </a:ext>
            </a:extLst>
          </p:cNvPr>
          <p:cNvCxnSpPr>
            <a:cxnSpLocks/>
          </p:cNvCxnSpPr>
          <p:nvPr/>
        </p:nvCxnSpPr>
        <p:spPr>
          <a:xfrm flipV="1">
            <a:off x="692055" y="2633473"/>
            <a:ext cx="6533666" cy="2769594"/>
          </a:xfrm>
          <a:prstGeom prst="line">
            <a:avLst/>
          </a:prstGeom>
          <a:ln w="82550">
            <a:solidFill>
              <a:srgbClr val="35B4AD"/>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461F0E53-17ED-B34A-94E3-79F56C2C567B}"/>
              </a:ext>
            </a:extLst>
          </p:cNvPr>
          <p:cNvCxnSpPr>
            <a:cxnSpLocks/>
          </p:cNvCxnSpPr>
          <p:nvPr/>
        </p:nvCxnSpPr>
        <p:spPr>
          <a:xfrm>
            <a:off x="7148316" y="2639822"/>
            <a:ext cx="1154781" cy="267521"/>
          </a:xfrm>
          <a:prstGeom prst="line">
            <a:avLst/>
          </a:prstGeom>
          <a:ln w="82550">
            <a:solidFill>
              <a:srgbClr val="35B4AD"/>
            </a:solidFill>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5FF4C8C0-EB88-E442-8B8B-8DEF3B5A3EDE}"/>
              </a:ext>
            </a:extLst>
          </p:cNvPr>
          <p:cNvCxnSpPr>
            <a:cxnSpLocks/>
          </p:cNvCxnSpPr>
          <p:nvPr/>
        </p:nvCxnSpPr>
        <p:spPr>
          <a:xfrm flipV="1">
            <a:off x="8286750" y="1572726"/>
            <a:ext cx="2050153" cy="1334617"/>
          </a:xfrm>
          <a:prstGeom prst="straightConnector1">
            <a:avLst/>
          </a:prstGeom>
          <a:ln w="82550">
            <a:solidFill>
              <a:srgbClr val="35B4AD"/>
            </a:solidFill>
            <a:tailEnd type="triangle" w="med" len="med"/>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8754035" y="2444622"/>
            <a:ext cx="3253859" cy="3784076"/>
          </a:xfrm>
          <a:prstGeom prst="rect">
            <a:avLst/>
          </a:prstGeom>
          <a:noFill/>
        </p:spPr>
        <p:txBody>
          <a:bodyPr wrap="square" lIns="144000" tIns="144000" rIns="144000" bIns="144000">
            <a:spAutoFit/>
          </a:bodyPr>
          <a:lstStyle/>
          <a:p>
            <a:r>
              <a:rPr lang="fr-FR" b="1" dirty="0">
                <a:solidFill>
                  <a:srgbClr val="35B4AD"/>
                </a:solidFill>
              </a:rPr>
              <a:t>Début 2021</a:t>
            </a:r>
          </a:p>
          <a:p>
            <a:r>
              <a:rPr lang="fr-FR" b="1" dirty="0">
                <a:solidFill>
                  <a:srgbClr val="004965"/>
                </a:solidFill>
              </a:rPr>
              <a:t>Net rebond de l’activité </a:t>
            </a:r>
          </a:p>
          <a:p>
            <a:r>
              <a:rPr lang="fr-FR" sz="1200" b="1" kern="1000" dirty="0">
                <a:solidFill>
                  <a:schemeClr val="tx1">
                    <a:lumMod val="75000"/>
                    <a:lumOff val="25000"/>
                  </a:schemeClr>
                </a:solidFill>
              </a:rPr>
              <a:t>Signature d’un contrat d’envergure en Chine </a:t>
            </a:r>
          </a:p>
          <a:p>
            <a:r>
              <a:rPr lang="fr-FR" sz="1200" kern="1000" dirty="0">
                <a:solidFill>
                  <a:schemeClr val="tx1">
                    <a:lumMod val="75000"/>
                    <a:lumOff val="25000"/>
                  </a:schemeClr>
                </a:solidFill>
              </a:rPr>
              <a:t>Vente de turbines ENOGIA pour 1,5 M€ sur 2021 </a:t>
            </a:r>
          </a:p>
          <a:p>
            <a:r>
              <a:rPr lang="fr-FR" sz="1200" kern="1000" dirty="0">
                <a:solidFill>
                  <a:schemeClr val="tx1">
                    <a:lumMod val="75000"/>
                    <a:lumOff val="25000"/>
                  </a:schemeClr>
                </a:solidFill>
              </a:rPr>
              <a:t>Potentiel commercial contractuel complémentaire jusqu’en 2025</a:t>
            </a:r>
          </a:p>
          <a:p>
            <a:endParaRPr lang="fr-FR" sz="1200" kern="1000" dirty="0">
              <a:solidFill>
                <a:schemeClr val="tx1">
                  <a:lumMod val="75000"/>
                  <a:lumOff val="25000"/>
                </a:schemeClr>
              </a:solidFill>
            </a:endParaRPr>
          </a:p>
          <a:p>
            <a:pPr>
              <a:spcBef>
                <a:spcPts val="600"/>
              </a:spcBef>
            </a:pPr>
            <a:r>
              <a:rPr lang="fr-FR" sz="1200" b="1" kern="1000" dirty="0">
                <a:solidFill>
                  <a:schemeClr val="tx1">
                    <a:lumMod val="75000"/>
                    <a:lumOff val="25000"/>
                  </a:schemeClr>
                </a:solidFill>
              </a:rPr>
              <a:t>En dehors de ce contrat d’ampleur, reprise forte de l’activité en Europe et en Asie</a:t>
            </a:r>
          </a:p>
          <a:p>
            <a:pPr>
              <a:spcBef>
                <a:spcPts val="600"/>
              </a:spcBef>
            </a:pPr>
            <a:r>
              <a:rPr lang="fr-FR" sz="1200" kern="1000" dirty="0">
                <a:solidFill>
                  <a:schemeClr val="tx1">
                    <a:lumMod val="75000"/>
                    <a:lumOff val="25000"/>
                  </a:schemeClr>
                </a:solidFill>
              </a:rPr>
              <a:t>Carnet de commandes &gt; 5 M€</a:t>
            </a:r>
          </a:p>
          <a:p>
            <a:pPr>
              <a:spcBef>
                <a:spcPts val="600"/>
              </a:spcBef>
            </a:pPr>
            <a:r>
              <a:rPr lang="fr-FR" sz="1200" kern="1000" dirty="0">
                <a:solidFill>
                  <a:schemeClr val="tx1">
                    <a:lumMod val="75000"/>
                    <a:lumOff val="25000"/>
                  </a:schemeClr>
                </a:solidFill>
              </a:rPr>
              <a:t>Pipe commercial &gt; 100 M€</a:t>
            </a:r>
          </a:p>
          <a:p>
            <a:pPr>
              <a:spcBef>
                <a:spcPts val="600"/>
              </a:spcBef>
            </a:pPr>
            <a:endParaRPr lang="fr-FR" sz="1000" kern="1000" dirty="0">
              <a:solidFill>
                <a:schemeClr val="tx1">
                  <a:lumMod val="75000"/>
                  <a:lumOff val="25000"/>
                </a:schemeClr>
              </a:solidFill>
            </a:endParaRPr>
          </a:p>
          <a:p>
            <a:pPr>
              <a:spcBef>
                <a:spcPts val="600"/>
              </a:spcBef>
            </a:pPr>
            <a:r>
              <a:rPr lang="fr-FR" sz="1200" b="1" kern="1000" dirty="0">
                <a:solidFill>
                  <a:schemeClr val="tx1">
                    <a:lumMod val="75000"/>
                    <a:lumOff val="25000"/>
                  </a:schemeClr>
                </a:solidFill>
              </a:rPr>
              <a:t>Lancement de la commercialisation                 par économie d’usage </a:t>
            </a:r>
          </a:p>
          <a:p>
            <a:endParaRPr lang="fr-FR" sz="1200" kern="1000" dirty="0">
              <a:solidFill>
                <a:schemeClr val="tx1">
                  <a:lumMod val="75000"/>
                  <a:lumOff val="25000"/>
                </a:schemeClr>
              </a:solidFill>
            </a:endParaRPr>
          </a:p>
        </p:txBody>
      </p:sp>
      <p:sp>
        <p:nvSpPr>
          <p:cNvPr id="77" name="Rectangle 76">
            <a:extLst>
              <a:ext uri="{FF2B5EF4-FFF2-40B4-BE49-F238E27FC236}">
                <a16:creationId xmlns:a16="http://schemas.microsoft.com/office/drawing/2014/main" id="{0837DAAC-3FAB-C947-BFA8-0A3EF858A001}"/>
              </a:ext>
            </a:extLst>
          </p:cNvPr>
          <p:cNvSpPr>
            <a:spLocks/>
          </p:cNvSpPr>
          <p:nvPr/>
        </p:nvSpPr>
        <p:spPr>
          <a:xfrm>
            <a:off x="6516369" y="2971385"/>
            <a:ext cx="2293164" cy="1860473"/>
          </a:xfrm>
          <a:prstGeom prst="rect">
            <a:avLst/>
          </a:prstGeom>
          <a:noFill/>
        </p:spPr>
        <p:txBody>
          <a:bodyPr wrap="square" lIns="144000" tIns="144000" rIns="144000" bIns="144000">
            <a:spAutoFit/>
          </a:bodyPr>
          <a:lstStyle/>
          <a:p>
            <a:r>
              <a:rPr lang="fr-FR" b="1" dirty="0">
                <a:solidFill>
                  <a:srgbClr val="35B4AD"/>
                </a:solidFill>
              </a:rPr>
              <a:t>2020</a:t>
            </a:r>
          </a:p>
          <a:p>
            <a:r>
              <a:rPr lang="fr-FR" b="1" dirty="0">
                <a:solidFill>
                  <a:srgbClr val="004965"/>
                </a:solidFill>
              </a:rPr>
              <a:t>Développement commercial ralenti</a:t>
            </a:r>
            <a:br>
              <a:rPr lang="fr-FR" b="1" dirty="0">
                <a:solidFill>
                  <a:srgbClr val="35B4AD"/>
                </a:solidFill>
              </a:rPr>
            </a:br>
            <a:r>
              <a:rPr lang="fr-FR" sz="1200" dirty="0">
                <a:solidFill>
                  <a:schemeClr val="tx1">
                    <a:lumMod val="75000"/>
                    <a:lumOff val="25000"/>
                  </a:schemeClr>
                </a:solidFill>
              </a:rPr>
              <a:t>Chiffre d’affaires de 2,0 M€, contre 2,5 M€ en 2019, sous l’effet de la fermeture des frontières</a:t>
            </a:r>
          </a:p>
        </p:txBody>
      </p:sp>
      <p:sp>
        <p:nvSpPr>
          <p:cNvPr id="78" name="Rectangle 77">
            <a:extLst>
              <a:ext uri="{FF2B5EF4-FFF2-40B4-BE49-F238E27FC236}">
                <a16:creationId xmlns:a16="http://schemas.microsoft.com/office/drawing/2014/main" id="{20D3CE8E-2A7F-AE4D-8258-591E7B77687B}"/>
              </a:ext>
            </a:extLst>
          </p:cNvPr>
          <p:cNvSpPr/>
          <p:nvPr/>
        </p:nvSpPr>
        <p:spPr>
          <a:xfrm>
            <a:off x="3453036" y="4298308"/>
            <a:ext cx="2565627" cy="1214142"/>
          </a:xfrm>
          <a:prstGeom prst="rect">
            <a:avLst/>
          </a:prstGeom>
          <a:noFill/>
        </p:spPr>
        <p:txBody>
          <a:bodyPr wrap="square" lIns="144000" tIns="144000" rIns="144000" bIns="144000">
            <a:spAutoFit/>
          </a:bodyPr>
          <a:lstStyle/>
          <a:p>
            <a:r>
              <a:rPr lang="fr-FR" b="1" dirty="0">
                <a:solidFill>
                  <a:srgbClr val="35B4AD"/>
                </a:solidFill>
              </a:rPr>
              <a:t>2014/2019</a:t>
            </a:r>
          </a:p>
          <a:p>
            <a:r>
              <a:rPr lang="fr-FR" b="1" dirty="0" err="1">
                <a:solidFill>
                  <a:srgbClr val="004965"/>
                </a:solidFill>
              </a:rPr>
              <a:t>Track</a:t>
            </a:r>
            <a:r>
              <a:rPr lang="fr-FR" b="1" dirty="0">
                <a:solidFill>
                  <a:srgbClr val="004965"/>
                </a:solidFill>
              </a:rPr>
              <a:t>-record historique </a:t>
            </a:r>
          </a:p>
          <a:p>
            <a:r>
              <a:rPr lang="fr-FR" sz="1200" dirty="0">
                <a:solidFill>
                  <a:schemeClr val="tx1">
                    <a:lumMod val="75000"/>
                    <a:lumOff val="25000"/>
                  </a:schemeClr>
                </a:solidFill>
              </a:rPr>
              <a:t>40% de CAGR entre 2014 et 2019</a:t>
            </a:r>
          </a:p>
          <a:p>
            <a:endParaRPr lang="fr-FR" sz="1200" dirty="0">
              <a:solidFill>
                <a:schemeClr val="tx1">
                  <a:lumMod val="75000"/>
                  <a:lumOff val="25000"/>
                </a:schemeClr>
              </a:solidFill>
            </a:endParaRPr>
          </a:p>
        </p:txBody>
      </p:sp>
      <p:sp>
        <p:nvSpPr>
          <p:cNvPr id="84" name="ZoneTexte 83">
            <a:extLst>
              <a:ext uri="{FF2B5EF4-FFF2-40B4-BE49-F238E27FC236}">
                <a16:creationId xmlns:a16="http://schemas.microsoft.com/office/drawing/2014/main" id="{FF954645-B621-334A-ACAA-2BDA58B69CFB}"/>
              </a:ext>
            </a:extLst>
          </p:cNvPr>
          <p:cNvSpPr txBox="1"/>
          <p:nvPr/>
        </p:nvSpPr>
        <p:spPr>
          <a:xfrm>
            <a:off x="8763663" y="6176706"/>
            <a:ext cx="1047618" cy="307777"/>
          </a:xfrm>
          <a:prstGeom prst="rect">
            <a:avLst/>
          </a:prstGeom>
          <a:noFill/>
        </p:spPr>
        <p:txBody>
          <a:bodyPr wrap="square" rtlCol="0">
            <a:spAutoFit/>
          </a:bodyPr>
          <a:lstStyle/>
          <a:p>
            <a:pPr algn="ctr"/>
            <a:r>
              <a:rPr lang="fr-FR" sz="1400" dirty="0">
                <a:solidFill>
                  <a:srgbClr val="004965"/>
                </a:solidFill>
              </a:rPr>
              <a:t>2022</a:t>
            </a:r>
          </a:p>
        </p:txBody>
      </p:sp>
    </p:spTree>
    <p:extLst>
      <p:ext uri="{BB962C8B-B14F-4D97-AF65-F5344CB8AC3E}">
        <p14:creationId xmlns:p14="http://schemas.microsoft.com/office/powerpoint/2010/main" val="357014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89BC83-901D-544F-9194-D21461291EF0}"/>
              </a:ext>
            </a:extLst>
          </p:cNvPr>
          <p:cNvSpPr/>
          <p:nvPr/>
        </p:nvSpPr>
        <p:spPr>
          <a:xfrm>
            <a:off x="5943601" y="1"/>
            <a:ext cx="6248400" cy="6896100"/>
          </a:xfrm>
          <a:prstGeom prst="rect">
            <a:avLst/>
          </a:prstGeom>
          <a:solidFill>
            <a:srgbClr val="35B4AD"/>
          </a:solidFill>
          <a:ln w="12700" cap="flat" cmpd="sng" algn="ctr">
            <a:noFill/>
            <a:prstDash val="solid"/>
            <a:miter lim="800000"/>
          </a:ln>
          <a:effectLst>
            <a:innerShdw blurRad="355600" dist="50800" dir="16200000">
              <a:prstClr val="black">
                <a:alpha val="3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0" name="ZoneTexte 9"/>
          <p:cNvSpPr txBox="1"/>
          <p:nvPr/>
        </p:nvSpPr>
        <p:spPr>
          <a:xfrm>
            <a:off x="5956664" y="2478555"/>
            <a:ext cx="6235337" cy="1938992"/>
          </a:xfrm>
          <a:prstGeom prst="rect">
            <a:avLst/>
          </a:prstGeom>
          <a:noFill/>
        </p:spPr>
        <p:txBody>
          <a:bodyPr wrap="square" rtlCol="0">
            <a:spAutoFit/>
          </a:bodyPr>
          <a:lstStyle/>
          <a:p>
            <a:pPr algn="ctr"/>
            <a:r>
              <a:rPr lang="fr-FR" sz="3000" b="1" dirty="0">
                <a:solidFill>
                  <a:schemeClr val="bg1"/>
                </a:solidFill>
                <a:latin typeface="Abel" charset="0"/>
                <a:ea typeface="Abel" charset="0"/>
                <a:cs typeface="Abel" charset="0"/>
              </a:rPr>
              <a:t>LES COMPRESSEURS </a:t>
            </a:r>
            <a:br>
              <a:rPr lang="fr-FR" sz="3000" b="1" dirty="0">
                <a:solidFill>
                  <a:schemeClr val="bg1"/>
                </a:solidFill>
                <a:latin typeface="Abel" charset="0"/>
                <a:ea typeface="Abel" charset="0"/>
                <a:cs typeface="Abel" charset="0"/>
              </a:rPr>
            </a:br>
            <a:r>
              <a:rPr lang="fr-FR" sz="3000" b="1" dirty="0">
                <a:solidFill>
                  <a:schemeClr val="bg1"/>
                </a:solidFill>
                <a:latin typeface="Abel" charset="0"/>
                <a:ea typeface="Abel" charset="0"/>
                <a:cs typeface="Abel" charset="0"/>
              </a:rPr>
              <a:t>POUR PILES À COMBUSTIBLE </a:t>
            </a:r>
          </a:p>
          <a:p>
            <a:pPr algn="ctr"/>
            <a:r>
              <a:rPr lang="fr-FR" sz="3000" b="1" dirty="0">
                <a:solidFill>
                  <a:schemeClr val="bg1"/>
                </a:solidFill>
                <a:latin typeface="Abel" charset="0"/>
                <a:ea typeface="Abel" charset="0"/>
                <a:cs typeface="Abel" charset="0"/>
              </a:rPr>
              <a:t>développés pour répondre à </a:t>
            </a:r>
            <a:br>
              <a:rPr lang="fr-FR" sz="3000" b="1" dirty="0">
                <a:solidFill>
                  <a:schemeClr val="bg1"/>
                </a:solidFill>
                <a:latin typeface="Abel" charset="0"/>
                <a:ea typeface="Abel" charset="0"/>
                <a:cs typeface="Abel" charset="0"/>
              </a:rPr>
            </a:br>
            <a:r>
              <a:rPr lang="fr-FR" sz="3000" b="1" dirty="0">
                <a:solidFill>
                  <a:schemeClr val="bg1"/>
                </a:solidFill>
                <a:latin typeface="Abel" charset="0"/>
                <a:ea typeface="Abel" charset="0"/>
                <a:cs typeface="Abel" charset="0"/>
              </a:rPr>
              <a:t>un besoin technologique </a:t>
            </a:r>
          </a:p>
        </p:txBody>
      </p:sp>
      <p:pic>
        <p:nvPicPr>
          <p:cNvPr id="3" name="Image 2">
            <a:extLst>
              <a:ext uri="{FF2B5EF4-FFF2-40B4-BE49-F238E27FC236}">
                <a16:creationId xmlns:a16="http://schemas.microsoft.com/office/drawing/2014/main" id="{86A73546-EB16-6D41-8C4E-5D5A5393F1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6096000" cy="689610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55408" y="6319143"/>
            <a:ext cx="324548" cy="332214"/>
          </a:xfrm>
          <a:prstGeom prst="rect">
            <a:avLst/>
          </a:prstGeom>
        </p:spPr>
      </p:pic>
      <p:pic>
        <p:nvPicPr>
          <p:cNvPr id="4" name="Image 3">
            <a:extLst>
              <a:ext uri="{FF2B5EF4-FFF2-40B4-BE49-F238E27FC236}">
                <a16:creationId xmlns:a16="http://schemas.microsoft.com/office/drawing/2014/main" id="{BEDD19E9-C02B-9446-9CFB-3EF2D8BF860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6096000" cy="6858000"/>
          </a:xfrm>
          <a:prstGeom prst="rect">
            <a:avLst/>
          </a:prstGeom>
        </p:spPr>
      </p:pic>
    </p:spTree>
    <p:extLst>
      <p:ext uri="{BB962C8B-B14F-4D97-AF65-F5344CB8AC3E}">
        <p14:creationId xmlns:p14="http://schemas.microsoft.com/office/powerpoint/2010/main" val="2816520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29CBC6C-4C35-5041-B569-BF1A052A9C99}"/>
              </a:ext>
            </a:extLst>
          </p:cNvPr>
          <p:cNvSpPr/>
          <p:nvPr/>
        </p:nvSpPr>
        <p:spPr>
          <a:xfrm>
            <a:off x="9709806" y="4017304"/>
            <a:ext cx="2196000" cy="1013294"/>
          </a:xfrm>
          <a:prstGeom prst="rect">
            <a:avLst/>
          </a:prstGeom>
          <a:solidFill>
            <a:srgbClr val="0D3F5C">
              <a:alpha val="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E7DF14D7-D882-1B48-8F93-1ACBAAD56DE9}"/>
              </a:ext>
            </a:extLst>
          </p:cNvPr>
          <p:cNvSpPr/>
          <p:nvPr/>
        </p:nvSpPr>
        <p:spPr>
          <a:xfrm>
            <a:off x="7359937" y="4136979"/>
            <a:ext cx="2154956" cy="888493"/>
          </a:xfrm>
          <a:prstGeom prst="rect">
            <a:avLst/>
          </a:prstGeom>
          <a:solidFill>
            <a:srgbClr val="0D3F5C">
              <a:alpha val="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D8D9005B-7FE4-B94F-86AA-09B464A1D9A9}"/>
              </a:ext>
            </a:extLst>
          </p:cNvPr>
          <p:cNvSpPr/>
          <p:nvPr/>
        </p:nvSpPr>
        <p:spPr>
          <a:xfrm>
            <a:off x="4997635" y="4142106"/>
            <a:ext cx="2125043" cy="888492"/>
          </a:xfrm>
          <a:prstGeom prst="rect">
            <a:avLst/>
          </a:prstGeom>
          <a:solidFill>
            <a:srgbClr val="0D3F5C">
              <a:alpha val="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5" name="Rectangle 14"/>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L’HYDROGÈNE, UNE ÉNERGIE CLÉ DANS LA TRANSITION ÉNERGÉTIQUE</a:t>
            </a:r>
          </a:p>
          <a:p>
            <a:r>
              <a:rPr lang="fr-FR" sz="2800" b="1" dirty="0">
                <a:solidFill>
                  <a:schemeClr val="bg1"/>
                </a:solidFill>
                <a:latin typeface="Abel" panose="02000506030000020004" pitchFamily="2" charset="0"/>
              </a:rPr>
              <a:t>Un marché à fort potentiel, de multiples applications</a:t>
            </a:r>
          </a:p>
        </p:txBody>
      </p:sp>
      <p:pic>
        <p:nvPicPr>
          <p:cNvPr id="10" name="Picture 8" descr="HELION Hydrogen Power | LinkedIn"/>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48736" y="4355817"/>
            <a:ext cx="907982" cy="524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01663" y="4675946"/>
            <a:ext cx="539482" cy="25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4"/>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428395" y="4497356"/>
            <a:ext cx="959719" cy="16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35887" y="4738306"/>
            <a:ext cx="796710" cy="217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6"/>
          <p:cNvPicPr>
            <a:picLocks noChangeAspect="1" noChangeArrowheads="1"/>
          </p:cNvPicPr>
          <p:nvPr/>
        </p:nvPicPr>
        <p:blipFill rotWithShape="1">
          <a:blip r:embed="rId9"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bwMode="auto">
          <a:xfrm>
            <a:off x="10262137" y="4614111"/>
            <a:ext cx="1008611" cy="310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8"/>
          <p:cNvPicPr>
            <a:picLocks noChangeAspect="1" noChangeArrowheads="1"/>
          </p:cNvPicPr>
          <p:nvPr/>
        </p:nvPicPr>
        <p:blipFill rotWithShape="1">
          <a:blip r:embed="rId10"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bwMode="auto">
          <a:xfrm>
            <a:off x="8780656" y="4454407"/>
            <a:ext cx="649544" cy="2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9"/>
          <p:cNvPicPr>
            <a:picLocks noChangeAspect="1" noChangeArrowheads="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636612" y="4703830"/>
            <a:ext cx="782351" cy="29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0"/>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1323421" y="4452998"/>
            <a:ext cx="529442" cy="40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1"/>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805598" y="4524869"/>
            <a:ext cx="386707" cy="38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a:extLst>
              <a:ext uri="{FF2B5EF4-FFF2-40B4-BE49-F238E27FC236}">
                <a16:creationId xmlns:a16="http://schemas.microsoft.com/office/drawing/2014/main" id="{5F89BC83-901D-544F-9194-D21461291EF0}"/>
              </a:ext>
            </a:extLst>
          </p:cNvPr>
          <p:cNvSpPr/>
          <p:nvPr/>
        </p:nvSpPr>
        <p:spPr>
          <a:xfrm>
            <a:off x="4982540" y="3554389"/>
            <a:ext cx="2160000" cy="637330"/>
          </a:xfrm>
          <a:prstGeom prst="rect">
            <a:avLst/>
          </a:prstGeom>
          <a:solidFill>
            <a:srgbClr val="004965"/>
          </a:solidFill>
          <a:ln w="12700" cap="flat" cmpd="sng" algn="ctr">
            <a:no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30" name="ZoneTexte 29"/>
          <p:cNvSpPr txBox="1"/>
          <p:nvPr/>
        </p:nvSpPr>
        <p:spPr>
          <a:xfrm>
            <a:off x="4997634" y="3638881"/>
            <a:ext cx="2132897" cy="523220"/>
          </a:xfrm>
          <a:prstGeom prst="rect">
            <a:avLst/>
          </a:prstGeom>
          <a:noFill/>
        </p:spPr>
        <p:txBody>
          <a:bodyPr wrap="square" rtlCol="0">
            <a:spAutoFit/>
          </a:bodyPr>
          <a:lstStyle/>
          <a:p>
            <a:pPr algn="ctr"/>
            <a:r>
              <a:rPr lang="fr-FR" sz="1600" b="1" dirty="0">
                <a:solidFill>
                  <a:schemeClr val="bg1"/>
                </a:solidFill>
              </a:rPr>
              <a:t>STATIONNAIRE</a:t>
            </a:r>
          </a:p>
          <a:p>
            <a:pPr algn="ctr"/>
            <a:r>
              <a:rPr lang="fr-FR" sz="1200" b="1" dirty="0">
                <a:solidFill>
                  <a:schemeClr val="bg1"/>
                </a:solidFill>
              </a:rPr>
              <a:t>(centrale à hydrogène) </a:t>
            </a:r>
          </a:p>
        </p:txBody>
      </p:sp>
      <p:pic>
        <p:nvPicPr>
          <p:cNvPr id="9" name="Picture 6" descr="Duke Energy to offer Bloom Energy distributed fuel cell technology to  customers | Duke Energy | News Cente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502727" y="2377705"/>
            <a:ext cx="1282253" cy="1261760"/>
          </a:xfrm>
          <a:prstGeom prst="ellipse">
            <a:avLst/>
          </a:prstGeom>
          <a:noFill/>
          <a:ln w="25400">
            <a:solidFill>
              <a:srgbClr val="35B4AD"/>
            </a:solidFill>
          </a:ln>
          <a:extLst>
            <a:ext uri="{909E8E84-426E-40DD-AFC4-6F175D3DCCD1}">
              <a14:hiddenFill xmlns:a14="http://schemas.microsoft.com/office/drawing/2010/main">
                <a:solidFill>
                  <a:srgbClr val="FFFFFF"/>
                </a:solidFill>
              </a14:hiddenFill>
            </a:ext>
          </a:extLst>
        </p:spPr>
      </p:pic>
      <p:pic>
        <p:nvPicPr>
          <p:cNvPr id="8" name="Picture 4" descr="Fichier:Bloom Energy logo.svg — Wikipédia"/>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27711" y="4486730"/>
            <a:ext cx="1002820" cy="168762"/>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5680323" y="4192379"/>
            <a:ext cx="1005123" cy="307777"/>
          </a:xfrm>
          <a:prstGeom prst="rect">
            <a:avLst/>
          </a:prstGeom>
          <a:noFill/>
        </p:spPr>
        <p:txBody>
          <a:bodyPr wrap="square" rtlCol="0">
            <a:spAutoFit/>
          </a:bodyPr>
          <a:lstStyle/>
          <a:p>
            <a:r>
              <a:rPr lang="fr-FR" sz="1400" b="1" dirty="0">
                <a:solidFill>
                  <a:srgbClr val="16618D"/>
                </a:solidFill>
              </a:rPr>
              <a:t>Acteurs </a:t>
            </a:r>
          </a:p>
        </p:txBody>
      </p:sp>
      <p:sp>
        <p:nvSpPr>
          <p:cNvPr id="35" name="Rectangle 34">
            <a:extLst>
              <a:ext uri="{FF2B5EF4-FFF2-40B4-BE49-F238E27FC236}">
                <a16:creationId xmlns:a16="http://schemas.microsoft.com/office/drawing/2014/main" id="{5F89BC83-901D-544F-9194-D21461291EF0}"/>
              </a:ext>
            </a:extLst>
          </p:cNvPr>
          <p:cNvSpPr/>
          <p:nvPr/>
        </p:nvSpPr>
        <p:spPr>
          <a:xfrm>
            <a:off x="7354893" y="3566699"/>
            <a:ext cx="2160000" cy="619894"/>
          </a:xfrm>
          <a:prstGeom prst="rect">
            <a:avLst/>
          </a:prstGeom>
          <a:solidFill>
            <a:srgbClr val="004965"/>
          </a:solidFill>
          <a:ln w="12700" cap="flat" cmpd="sng" algn="ctr">
            <a:solidFill>
              <a:srgbClr val="004965">
                <a:shade val="50000"/>
              </a:srgbClr>
            </a:solid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36" name="ZoneTexte 35"/>
          <p:cNvSpPr txBox="1"/>
          <p:nvPr/>
        </p:nvSpPr>
        <p:spPr>
          <a:xfrm>
            <a:off x="7393742" y="3765401"/>
            <a:ext cx="2121152" cy="338554"/>
          </a:xfrm>
          <a:prstGeom prst="rect">
            <a:avLst/>
          </a:prstGeom>
          <a:noFill/>
        </p:spPr>
        <p:txBody>
          <a:bodyPr wrap="square" rtlCol="0">
            <a:spAutoFit/>
          </a:bodyPr>
          <a:lstStyle/>
          <a:p>
            <a:pPr algn="ctr"/>
            <a:r>
              <a:rPr lang="fr-FR" sz="1600" b="1" dirty="0">
                <a:solidFill>
                  <a:schemeClr val="bg1"/>
                </a:solidFill>
              </a:rPr>
              <a:t>MOBILITÉ LOURDE</a:t>
            </a:r>
          </a:p>
        </p:txBody>
      </p:sp>
      <p:sp>
        <p:nvSpPr>
          <p:cNvPr id="39" name="ZoneTexte 38"/>
          <p:cNvSpPr txBox="1"/>
          <p:nvPr/>
        </p:nvSpPr>
        <p:spPr>
          <a:xfrm>
            <a:off x="8083898" y="4200475"/>
            <a:ext cx="1005123" cy="307777"/>
          </a:xfrm>
          <a:prstGeom prst="rect">
            <a:avLst/>
          </a:prstGeom>
          <a:noFill/>
        </p:spPr>
        <p:txBody>
          <a:bodyPr wrap="square" rtlCol="0">
            <a:spAutoFit/>
          </a:bodyPr>
          <a:lstStyle/>
          <a:p>
            <a:r>
              <a:rPr lang="fr-FR" sz="1400" b="1" dirty="0">
                <a:solidFill>
                  <a:srgbClr val="16618D"/>
                </a:solidFill>
              </a:rPr>
              <a:t>Acteurs </a:t>
            </a:r>
          </a:p>
        </p:txBody>
      </p:sp>
      <p:pic>
        <p:nvPicPr>
          <p:cNvPr id="11" name="Picture 11"/>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7839899" y="2362968"/>
            <a:ext cx="1348564" cy="1328400"/>
          </a:xfrm>
          <a:prstGeom prst="ellipse">
            <a:avLst/>
          </a:prstGeom>
          <a:noFill/>
          <a:ln w="25400">
            <a:solidFill>
              <a:srgbClr val="35B4AD"/>
            </a:solidFill>
            <a:miter lim="800000"/>
            <a:headEnd/>
            <a:tailEnd/>
          </a:ln>
          <a:extLst>
            <a:ext uri="{909E8E84-426E-40DD-AFC4-6F175D3DCCD1}">
              <a14:hiddenFill xmlns:a14="http://schemas.microsoft.com/office/drawing/2010/main">
                <a:solidFill>
                  <a:schemeClr val="accent1"/>
                </a:solidFill>
              </a14:hiddenFill>
            </a:ext>
          </a:extLst>
        </p:spPr>
      </p:pic>
      <p:sp>
        <p:nvSpPr>
          <p:cNvPr id="44" name="Rectangle 43">
            <a:extLst>
              <a:ext uri="{FF2B5EF4-FFF2-40B4-BE49-F238E27FC236}">
                <a16:creationId xmlns:a16="http://schemas.microsoft.com/office/drawing/2014/main" id="{5F89BC83-901D-544F-9194-D21461291EF0}"/>
              </a:ext>
            </a:extLst>
          </p:cNvPr>
          <p:cNvSpPr/>
          <p:nvPr/>
        </p:nvSpPr>
        <p:spPr>
          <a:xfrm>
            <a:off x="9709806" y="3556874"/>
            <a:ext cx="2196000" cy="634845"/>
          </a:xfrm>
          <a:prstGeom prst="rect">
            <a:avLst/>
          </a:prstGeom>
          <a:solidFill>
            <a:srgbClr val="004965"/>
          </a:solidFill>
          <a:ln w="12700" cap="flat" cmpd="sng" algn="ctr">
            <a:solidFill>
              <a:srgbClr val="004965">
                <a:shade val="50000"/>
              </a:srgbClr>
            </a:solid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45" name="ZoneTexte 44"/>
          <p:cNvSpPr txBox="1"/>
          <p:nvPr/>
        </p:nvSpPr>
        <p:spPr>
          <a:xfrm>
            <a:off x="9709805" y="3758162"/>
            <a:ext cx="2202839" cy="338554"/>
          </a:xfrm>
          <a:prstGeom prst="rect">
            <a:avLst/>
          </a:prstGeom>
          <a:noFill/>
        </p:spPr>
        <p:txBody>
          <a:bodyPr wrap="square" rtlCol="0">
            <a:spAutoFit/>
          </a:bodyPr>
          <a:lstStyle/>
          <a:p>
            <a:pPr algn="ctr"/>
            <a:r>
              <a:rPr lang="fr-FR" sz="1600" b="1" dirty="0">
                <a:solidFill>
                  <a:schemeClr val="bg1"/>
                </a:solidFill>
              </a:rPr>
              <a:t>MOBILITÉ LÉGÈRE</a:t>
            </a:r>
          </a:p>
        </p:txBody>
      </p:sp>
      <p:sp>
        <p:nvSpPr>
          <p:cNvPr id="46" name="ZoneTexte 45"/>
          <p:cNvSpPr txBox="1"/>
          <p:nvPr/>
        </p:nvSpPr>
        <p:spPr>
          <a:xfrm>
            <a:off x="10487474" y="4192378"/>
            <a:ext cx="1005123" cy="307777"/>
          </a:xfrm>
          <a:prstGeom prst="rect">
            <a:avLst/>
          </a:prstGeom>
          <a:noFill/>
        </p:spPr>
        <p:txBody>
          <a:bodyPr wrap="square" rtlCol="0">
            <a:spAutoFit/>
          </a:bodyPr>
          <a:lstStyle/>
          <a:p>
            <a:r>
              <a:rPr lang="fr-FR" sz="1400" b="1" dirty="0">
                <a:solidFill>
                  <a:srgbClr val="16618D"/>
                </a:solidFill>
              </a:rPr>
              <a:t>Acteurs </a:t>
            </a:r>
          </a:p>
        </p:txBody>
      </p:sp>
      <p:pic>
        <p:nvPicPr>
          <p:cNvPr id="20" name="Picture 17"/>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b="-901"/>
          <a:stretch/>
        </p:blipFill>
        <p:spPr bwMode="auto">
          <a:xfrm>
            <a:off x="10131703" y="2322729"/>
            <a:ext cx="1360894" cy="1378455"/>
          </a:xfrm>
          <a:prstGeom prst="ellipse">
            <a:avLst/>
          </a:prstGeom>
          <a:noFill/>
          <a:ln w="25400">
            <a:solidFill>
              <a:srgbClr val="35B4AD"/>
            </a:solidFill>
            <a:miter lim="800000"/>
            <a:headEnd/>
            <a:tailEnd/>
          </a:ln>
          <a:extLst>
            <a:ext uri="{909E8E84-426E-40DD-AFC4-6F175D3DCCD1}">
              <a14:hiddenFill xmlns:a14="http://schemas.microsoft.com/office/drawing/2010/main">
                <a:solidFill>
                  <a:schemeClr val="accent1"/>
                </a:solidFill>
              </a14:hiddenFill>
            </a:ext>
          </a:extLst>
        </p:spPr>
      </p:pic>
      <p:pic>
        <p:nvPicPr>
          <p:cNvPr id="40" name="Image 39">
            <a:extLst>
              <a:ext uri="{FF2B5EF4-FFF2-40B4-BE49-F238E27FC236}">
                <a16:creationId xmlns:a16="http://schemas.microsoft.com/office/drawing/2014/main" id="{95B77B9F-8310-CB48-8D51-127066FC1BF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41" name="ZoneTexte 40"/>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17</a:t>
            </a:r>
          </a:p>
        </p:txBody>
      </p:sp>
      <p:sp>
        <p:nvSpPr>
          <p:cNvPr id="43" name="Rectangle 42"/>
          <p:cNvSpPr/>
          <p:nvPr/>
        </p:nvSpPr>
        <p:spPr>
          <a:xfrm>
            <a:off x="0" y="1159068"/>
            <a:ext cx="4698901" cy="5698932"/>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16195" y="1643023"/>
            <a:ext cx="4591050" cy="707886"/>
          </a:xfrm>
          <a:prstGeom prst="rect">
            <a:avLst/>
          </a:prstGeom>
          <a:noFill/>
        </p:spPr>
        <p:txBody>
          <a:bodyPr wrap="square" rtlCol="0">
            <a:spAutoFit/>
          </a:bodyPr>
          <a:lstStyle/>
          <a:p>
            <a:pPr algn="ctr"/>
            <a:r>
              <a:rPr lang="fr-FR" sz="2000" b="1" dirty="0">
                <a:solidFill>
                  <a:srgbClr val="16618D"/>
                </a:solidFill>
              </a:rPr>
              <a:t>Très forte hausse de la demande mondiale en hydrogène d’ici 2050</a:t>
            </a:r>
            <a:endParaRPr lang="fr-FR" sz="1050" dirty="0"/>
          </a:p>
        </p:txBody>
      </p:sp>
      <p:grpSp>
        <p:nvGrpSpPr>
          <p:cNvPr id="48" name="Groupe 47"/>
          <p:cNvGrpSpPr/>
          <p:nvPr/>
        </p:nvGrpSpPr>
        <p:grpSpPr>
          <a:xfrm>
            <a:off x="337887" y="3115624"/>
            <a:ext cx="4000333" cy="2348777"/>
            <a:chOff x="1667684" y="1507650"/>
            <a:chExt cx="4000333" cy="2348777"/>
          </a:xfrm>
        </p:grpSpPr>
        <p:graphicFrame>
          <p:nvGraphicFramePr>
            <p:cNvPr id="50" name="Graphique 49"/>
            <p:cNvGraphicFramePr/>
            <p:nvPr>
              <p:extLst>
                <p:ext uri="{D42A27DB-BD31-4B8C-83A1-F6EECF244321}">
                  <p14:modId xmlns:p14="http://schemas.microsoft.com/office/powerpoint/2010/main" val="3656582903"/>
                </p:ext>
              </p:extLst>
            </p:nvPr>
          </p:nvGraphicFramePr>
          <p:xfrm>
            <a:off x="1667684" y="1539947"/>
            <a:ext cx="4000333" cy="2140087"/>
          </p:xfrm>
          <a:graphic>
            <a:graphicData uri="http://schemas.openxmlformats.org/drawingml/2006/chart">
              <c:chart xmlns:c="http://schemas.openxmlformats.org/drawingml/2006/chart" xmlns:r="http://schemas.openxmlformats.org/officeDocument/2006/relationships" r:id="rId19"/>
            </a:graphicData>
          </a:graphic>
        </p:graphicFrame>
        <p:cxnSp>
          <p:nvCxnSpPr>
            <p:cNvPr id="54" name="Connecteur droit avec flèche 53"/>
            <p:cNvCxnSpPr/>
            <p:nvPr/>
          </p:nvCxnSpPr>
          <p:spPr>
            <a:xfrm flipV="1">
              <a:off x="2954647" y="1955685"/>
              <a:ext cx="1025388" cy="783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Ellipse 55"/>
            <p:cNvSpPr/>
            <p:nvPr/>
          </p:nvSpPr>
          <p:spPr>
            <a:xfrm>
              <a:off x="3262888" y="2132078"/>
              <a:ext cx="509451" cy="509451"/>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a:t>x8</a:t>
              </a:r>
            </a:p>
          </p:txBody>
        </p:sp>
        <p:sp>
          <p:nvSpPr>
            <p:cNvPr id="57" name="Rectangle 56"/>
            <p:cNvSpPr/>
            <p:nvPr/>
          </p:nvSpPr>
          <p:spPr>
            <a:xfrm>
              <a:off x="1720375" y="3625595"/>
              <a:ext cx="2140330" cy="230832"/>
            </a:xfrm>
            <a:prstGeom prst="rect">
              <a:avLst/>
            </a:prstGeom>
          </p:spPr>
          <p:txBody>
            <a:bodyPr wrap="none">
              <a:spAutoFit/>
            </a:bodyPr>
            <a:lstStyle/>
            <a:p>
              <a:pPr algn="ctr"/>
              <a:r>
                <a:rPr lang="fr-FR" sz="900" dirty="0"/>
                <a:t>Source : </a:t>
              </a:r>
              <a:r>
                <a:rPr lang="fr-FR" sz="900" dirty="0" err="1"/>
                <a:t>Hydrogen</a:t>
              </a:r>
              <a:r>
                <a:rPr lang="fr-FR" sz="900" dirty="0"/>
                <a:t> Council – février 2021</a:t>
              </a:r>
            </a:p>
          </p:txBody>
        </p:sp>
        <p:sp>
          <p:nvSpPr>
            <p:cNvPr id="58" name="ZoneTexte 57"/>
            <p:cNvSpPr txBox="1"/>
            <p:nvPr/>
          </p:nvSpPr>
          <p:spPr>
            <a:xfrm>
              <a:off x="2487809" y="2807657"/>
              <a:ext cx="775079" cy="276999"/>
            </a:xfrm>
            <a:prstGeom prst="rect">
              <a:avLst/>
            </a:prstGeom>
            <a:noFill/>
          </p:spPr>
          <p:txBody>
            <a:bodyPr wrap="square" rtlCol="0">
              <a:spAutoFit/>
            </a:bodyPr>
            <a:lstStyle/>
            <a:p>
              <a:r>
                <a:rPr lang="fr-FR" sz="1200" b="1" dirty="0">
                  <a:solidFill>
                    <a:schemeClr val="tx1">
                      <a:lumMod val="65000"/>
                      <a:lumOff val="35000"/>
                    </a:schemeClr>
                  </a:solidFill>
                </a:rPr>
                <a:t>70 Mt</a:t>
              </a:r>
            </a:p>
          </p:txBody>
        </p:sp>
        <p:sp>
          <p:nvSpPr>
            <p:cNvPr id="59" name="ZoneTexte 58"/>
            <p:cNvSpPr txBox="1"/>
            <p:nvPr/>
          </p:nvSpPr>
          <p:spPr>
            <a:xfrm>
              <a:off x="4155537" y="1507650"/>
              <a:ext cx="874324" cy="276999"/>
            </a:xfrm>
            <a:prstGeom prst="rect">
              <a:avLst/>
            </a:prstGeom>
            <a:noFill/>
          </p:spPr>
          <p:txBody>
            <a:bodyPr wrap="square" rtlCol="0">
              <a:spAutoFit/>
            </a:bodyPr>
            <a:lstStyle/>
            <a:p>
              <a:pPr algn="ctr"/>
              <a:r>
                <a:rPr lang="fr-FR" sz="1200" b="1" dirty="0">
                  <a:solidFill>
                    <a:schemeClr val="tx1">
                      <a:lumMod val="65000"/>
                      <a:lumOff val="35000"/>
                    </a:schemeClr>
                  </a:solidFill>
                </a:rPr>
                <a:t>539 Mt</a:t>
              </a:r>
            </a:p>
          </p:txBody>
        </p:sp>
      </p:grpSp>
      <p:sp>
        <p:nvSpPr>
          <p:cNvPr id="3" name="Flèche droite 2"/>
          <p:cNvSpPr/>
          <p:nvPr/>
        </p:nvSpPr>
        <p:spPr>
          <a:xfrm>
            <a:off x="5080677" y="5260312"/>
            <a:ext cx="6991210" cy="353863"/>
          </a:xfrm>
          <a:prstGeom prst="rightArrow">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6283140" y="5626433"/>
            <a:ext cx="2353471" cy="493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35B4AD"/>
                </a:solidFill>
              </a:rPr>
              <a:t>Potentiel de ventes </a:t>
            </a:r>
          </a:p>
          <a:p>
            <a:pPr algn="ctr"/>
            <a:r>
              <a:rPr lang="fr-FR" sz="1600" b="1" dirty="0">
                <a:solidFill>
                  <a:srgbClr val="35B4AD"/>
                </a:solidFill>
              </a:rPr>
              <a:t>en série dès 2022/2023</a:t>
            </a:r>
          </a:p>
        </p:txBody>
      </p:sp>
      <p:sp>
        <p:nvSpPr>
          <p:cNvPr id="65" name="ZoneTexte 64"/>
          <p:cNvSpPr txBox="1"/>
          <p:nvPr/>
        </p:nvSpPr>
        <p:spPr>
          <a:xfrm>
            <a:off x="6146761" y="1624496"/>
            <a:ext cx="4591050" cy="400110"/>
          </a:xfrm>
          <a:prstGeom prst="rect">
            <a:avLst/>
          </a:prstGeom>
          <a:noFill/>
        </p:spPr>
        <p:txBody>
          <a:bodyPr wrap="square" rtlCol="0">
            <a:spAutoFit/>
          </a:bodyPr>
          <a:lstStyle/>
          <a:p>
            <a:pPr algn="ctr"/>
            <a:r>
              <a:rPr lang="fr-FR" sz="2000" b="1" dirty="0">
                <a:solidFill>
                  <a:srgbClr val="16618D"/>
                </a:solidFill>
              </a:rPr>
              <a:t>3 utilisations majeures anticipées</a:t>
            </a:r>
            <a:endParaRPr lang="fr-FR" sz="1050" dirty="0"/>
          </a:p>
        </p:txBody>
      </p:sp>
      <p:sp>
        <p:nvSpPr>
          <p:cNvPr id="66" name="Flèche droite 65"/>
          <p:cNvSpPr/>
          <p:nvPr/>
        </p:nvSpPr>
        <p:spPr>
          <a:xfrm>
            <a:off x="9709806" y="5641523"/>
            <a:ext cx="2372258" cy="357449"/>
          </a:xfrm>
          <a:prstGeom prst="rightArrow">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a:off x="9631070" y="5929042"/>
            <a:ext cx="2353471" cy="493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35B4AD"/>
                </a:solidFill>
              </a:rPr>
              <a:t>Potentiel de ventes </a:t>
            </a:r>
          </a:p>
          <a:p>
            <a:pPr algn="ctr"/>
            <a:r>
              <a:rPr lang="fr-FR" sz="1600" b="1" dirty="0">
                <a:solidFill>
                  <a:srgbClr val="35B4AD"/>
                </a:solidFill>
              </a:rPr>
              <a:t>en série dès 2025</a:t>
            </a:r>
          </a:p>
        </p:txBody>
      </p:sp>
    </p:spTree>
    <p:extLst>
      <p:ext uri="{BB962C8B-B14F-4D97-AF65-F5344CB8AC3E}">
        <p14:creationId xmlns:p14="http://schemas.microsoft.com/office/powerpoint/2010/main" val="130253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14" name="Imag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5" name="Rectangle 14"/>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LE COMPRESSEURS À AIR, </a:t>
            </a:r>
            <a:br>
              <a:rPr lang="fr-FR" sz="2800" b="1" dirty="0">
                <a:solidFill>
                  <a:schemeClr val="bg1"/>
                </a:solidFill>
                <a:latin typeface="Abel" panose="02000506030000020004" pitchFamily="2" charset="0"/>
              </a:rPr>
            </a:br>
            <a:r>
              <a:rPr lang="fr-FR" sz="2400" b="1" dirty="0">
                <a:solidFill>
                  <a:schemeClr val="bg1"/>
                </a:solidFill>
                <a:latin typeface="Abel" panose="02000506030000020004" pitchFamily="2" charset="0"/>
              </a:rPr>
              <a:t>composant clé de la pile à combustible à hydrogène</a:t>
            </a:r>
            <a:endParaRPr lang="fr-FR" sz="2400" b="1" dirty="0">
              <a:solidFill>
                <a:schemeClr val="bg1"/>
              </a:solidFill>
              <a:latin typeface="Abel" panose="02000506030000020004" pitchFamily="2" charset="0"/>
              <a:ea typeface="Abel" charset="0"/>
              <a:cs typeface="Arial" panose="020B0604020202020204" pitchFamily="34" charset="0"/>
            </a:endParaRPr>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06532" y="1689236"/>
            <a:ext cx="6716829" cy="5141095"/>
          </a:xfrm>
          <a:prstGeom prst="rect">
            <a:avLst/>
          </a:prstGeom>
        </p:spPr>
      </p:pic>
      <p:sp>
        <p:nvSpPr>
          <p:cNvPr id="20" name="ZoneTexte 19"/>
          <p:cNvSpPr txBox="1"/>
          <p:nvPr/>
        </p:nvSpPr>
        <p:spPr>
          <a:xfrm>
            <a:off x="133878" y="1282948"/>
            <a:ext cx="8258821" cy="369332"/>
          </a:xfrm>
          <a:prstGeom prst="rect">
            <a:avLst/>
          </a:prstGeom>
          <a:noFill/>
        </p:spPr>
        <p:txBody>
          <a:bodyPr wrap="square" rtlCol="0">
            <a:spAutoFit/>
          </a:bodyPr>
          <a:lstStyle/>
          <a:p>
            <a:r>
              <a:rPr lang="fr-FR" b="1" dirty="0">
                <a:solidFill>
                  <a:srgbClr val="16618D"/>
                </a:solidFill>
              </a:rPr>
              <a:t>Principe de fonctionnement d’une pile à combustible (PAC)</a:t>
            </a:r>
          </a:p>
        </p:txBody>
      </p:sp>
      <p:pic>
        <p:nvPicPr>
          <p:cNvPr id="3" name="Image 2"/>
          <p:cNvPicPr>
            <a:picLocks noChangeAspect="1"/>
          </p:cNvPicPr>
          <p:nvPr/>
        </p:nvPicPr>
        <p:blipFill rotWithShape="1">
          <a:blip r:embed="rId5" cstate="print">
            <a:extLst>
              <a:ext uri="{28A0092B-C50C-407E-A947-70E740481C1C}">
                <a14:useLocalDpi xmlns:a14="http://schemas.microsoft.com/office/drawing/2010/main"/>
              </a:ext>
            </a:extLst>
          </a:blip>
          <a:srcRect b="-6189"/>
          <a:stretch/>
        </p:blipFill>
        <p:spPr>
          <a:xfrm>
            <a:off x="8485832" y="1556283"/>
            <a:ext cx="989215" cy="993774"/>
          </a:xfrm>
          <a:prstGeom prst="ellipse">
            <a:avLst/>
          </a:prstGeom>
          <a:ln w="19050">
            <a:solidFill>
              <a:srgbClr val="35B4AD"/>
            </a:solidFill>
          </a:ln>
        </p:spPr>
      </p:pic>
      <p:pic>
        <p:nvPicPr>
          <p:cNvPr id="4" name="Image 3"/>
          <p:cNvPicPr>
            <a:picLocks noChangeAspect="1"/>
          </p:cNvPicPr>
          <p:nvPr/>
        </p:nvPicPr>
        <p:blipFill rotWithShape="1">
          <a:blip r:embed="rId6" cstate="print">
            <a:extLst>
              <a:ext uri="{28A0092B-C50C-407E-A947-70E740481C1C}">
                <a14:useLocalDpi xmlns:a14="http://schemas.microsoft.com/office/drawing/2010/main"/>
              </a:ext>
            </a:extLst>
          </a:blip>
          <a:srcRect t="-6283" b="-4268"/>
          <a:stretch/>
        </p:blipFill>
        <p:spPr>
          <a:xfrm>
            <a:off x="354695" y="4789017"/>
            <a:ext cx="1150523" cy="1138843"/>
          </a:xfrm>
          <a:prstGeom prst="ellipse">
            <a:avLst/>
          </a:prstGeom>
          <a:ln w="19050">
            <a:solidFill>
              <a:srgbClr val="35B4AD"/>
            </a:solidFill>
          </a:ln>
        </p:spPr>
      </p:pic>
      <p:sp>
        <p:nvSpPr>
          <p:cNvPr id="6" name="Rectangle 5"/>
          <p:cNvSpPr/>
          <p:nvPr/>
        </p:nvSpPr>
        <p:spPr>
          <a:xfrm>
            <a:off x="7903880" y="2550057"/>
            <a:ext cx="2153120" cy="408788"/>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Anode </a:t>
            </a:r>
            <a:r>
              <a:rPr lang="fr-FR" sz="1200" b="1" dirty="0" err="1"/>
              <a:t>blower</a:t>
            </a:r>
            <a:r>
              <a:rPr lang="fr-FR" sz="1200" b="1" dirty="0"/>
              <a:t> ou</a:t>
            </a:r>
            <a:br>
              <a:rPr lang="fr-FR" sz="1200" b="1" dirty="0"/>
            </a:br>
            <a:r>
              <a:rPr lang="fr-FR" sz="1200" b="1" dirty="0"/>
              <a:t> compresseur de recirculation</a:t>
            </a:r>
          </a:p>
        </p:txBody>
      </p:sp>
      <p:sp>
        <p:nvSpPr>
          <p:cNvPr id="17" name="Rectangle 16"/>
          <p:cNvSpPr/>
          <p:nvPr/>
        </p:nvSpPr>
        <p:spPr>
          <a:xfrm>
            <a:off x="227011" y="5944931"/>
            <a:ext cx="1405890" cy="335745"/>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Compresseur à air</a:t>
            </a:r>
          </a:p>
        </p:txBody>
      </p:sp>
      <p:sp>
        <p:nvSpPr>
          <p:cNvPr id="23" name="Rectangle 22">
            <a:extLst>
              <a:ext uri="{FF2B5EF4-FFF2-40B4-BE49-F238E27FC236}">
                <a16:creationId xmlns:a16="http://schemas.microsoft.com/office/drawing/2014/main" id="{38B504DE-87A5-EC4A-838B-D87247CE167D}"/>
              </a:ext>
            </a:extLst>
          </p:cNvPr>
          <p:cNvSpPr/>
          <p:nvPr/>
        </p:nvSpPr>
        <p:spPr>
          <a:xfrm>
            <a:off x="8204201" y="3242686"/>
            <a:ext cx="3987800" cy="1030294"/>
          </a:xfrm>
          <a:prstGeom prst="rect">
            <a:avLst/>
          </a:prstGeom>
          <a:solidFill>
            <a:srgbClr val="35B4AD">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4" name="Rectangle 23">
            <a:extLst>
              <a:ext uri="{FF2B5EF4-FFF2-40B4-BE49-F238E27FC236}">
                <a16:creationId xmlns:a16="http://schemas.microsoft.com/office/drawing/2014/main" id="{3994F5C3-90ED-D543-94C0-21BC9E87A4A5}"/>
              </a:ext>
            </a:extLst>
          </p:cNvPr>
          <p:cNvSpPr/>
          <p:nvPr/>
        </p:nvSpPr>
        <p:spPr>
          <a:xfrm>
            <a:off x="8485832" y="3408784"/>
            <a:ext cx="3588500" cy="738664"/>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2400" b="1" kern="0" dirty="0">
                <a:solidFill>
                  <a:srgbClr val="35B4AD"/>
                </a:solidFill>
                <a:ea typeface="Roboto" panose="02000000000000000000" pitchFamily="2" charset="0"/>
              </a:rPr>
              <a:t>100%</a:t>
            </a:r>
            <a:r>
              <a:rPr lang="fr-FR" sz="2400" b="1" kern="0" dirty="0">
                <a:solidFill>
                  <a:srgbClr val="16618D"/>
                </a:solidFill>
                <a:ea typeface="Roboto" panose="02000000000000000000" pitchFamily="2" charset="0"/>
              </a:rPr>
              <a:t> </a:t>
            </a:r>
            <a:r>
              <a:rPr lang="fr-FR" b="1" kern="0" dirty="0">
                <a:solidFill>
                  <a:srgbClr val="0D3F5C"/>
                </a:solidFill>
                <a:ea typeface="Roboto" panose="02000000000000000000" pitchFamily="2" charset="0"/>
              </a:rPr>
              <a:t>des piles à combustible ont besoin d’au moins un compresseur</a:t>
            </a:r>
            <a:r>
              <a:rPr lang="fr-FR" sz="1400" b="1" kern="0" dirty="0">
                <a:solidFill>
                  <a:srgbClr val="0D3F5C"/>
                </a:solidFill>
                <a:ea typeface="Roboto" panose="02000000000000000000" pitchFamily="2" charset="0"/>
              </a:rPr>
              <a:t>.</a:t>
            </a:r>
          </a:p>
        </p:txBody>
      </p:sp>
      <p:sp>
        <p:nvSpPr>
          <p:cNvPr id="25" name="Rectangle 24">
            <a:extLst>
              <a:ext uri="{FF2B5EF4-FFF2-40B4-BE49-F238E27FC236}">
                <a16:creationId xmlns:a16="http://schemas.microsoft.com/office/drawing/2014/main" id="{38B504DE-87A5-EC4A-838B-D87247CE167D}"/>
              </a:ext>
            </a:extLst>
          </p:cNvPr>
          <p:cNvSpPr/>
          <p:nvPr/>
        </p:nvSpPr>
        <p:spPr>
          <a:xfrm>
            <a:off x="8204201" y="4369183"/>
            <a:ext cx="3987800" cy="1016301"/>
          </a:xfrm>
          <a:prstGeom prst="rect">
            <a:avLst/>
          </a:prstGeom>
          <a:solidFill>
            <a:srgbClr val="35B4AD">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6" name="Rectangle 25">
            <a:extLst>
              <a:ext uri="{FF2B5EF4-FFF2-40B4-BE49-F238E27FC236}">
                <a16:creationId xmlns:a16="http://schemas.microsoft.com/office/drawing/2014/main" id="{3994F5C3-90ED-D543-94C0-21BC9E87A4A5}"/>
              </a:ext>
            </a:extLst>
          </p:cNvPr>
          <p:cNvSpPr/>
          <p:nvPr/>
        </p:nvSpPr>
        <p:spPr>
          <a:xfrm>
            <a:off x="8506934" y="4479226"/>
            <a:ext cx="3619498" cy="738664"/>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2400" b="1" kern="0" dirty="0">
                <a:solidFill>
                  <a:srgbClr val="35B4AD"/>
                </a:solidFill>
                <a:ea typeface="Roboto" panose="02000000000000000000" pitchFamily="2" charset="0"/>
              </a:rPr>
              <a:t>1 à 2 </a:t>
            </a:r>
            <a:r>
              <a:rPr lang="fr-FR" b="1" kern="0" dirty="0">
                <a:solidFill>
                  <a:srgbClr val="0D3F5C"/>
                </a:solidFill>
                <a:ea typeface="Roboto" panose="02000000000000000000" pitchFamily="2" charset="0"/>
              </a:rPr>
              <a:t>compresseurs sont utilisés dans une unité de PAC.</a:t>
            </a:r>
          </a:p>
        </p:txBody>
      </p:sp>
      <p:pic>
        <p:nvPicPr>
          <p:cNvPr id="19" name="Image 18">
            <a:extLst>
              <a:ext uri="{FF2B5EF4-FFF2-40B4-BE49-F238E27FC236}">
                <a16:creationId xmlns:a16="http://schemas.microsoft.com/office/drawing/2014/main" id="{95B77B9F-8310-CB48-8D51-127066FC1B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22" name="ZoneTexte 21"/>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18</a:t>
            </a:r>
          </a:p>
        </p:txBody>
      </p:sp>
    </p:spTree>
    <p:extLst>
      <p:ext uri="{BB962C8B-B14F-4D97-AF65-F5344CB8AC3E}">
        <p14:creationId xmlns:p14="http://schemas.microsoft.com/office/powerpoint/2010/main" val="363911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2" name="Rectangle 11"/>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ea typeface="Abel" charset="0"/>
                <a:cs typeface="Arial" panose="020B0604020202020204" pitchFamily="34" charset="0"/>
              </a:rPr>
              <a:t>AVERTISSEMENT</a:t>
            </a:r>
          </a:p>
        </p:txBody>
      </p:sp>
      <p:sp>
        <p:nvSpPr>
          <p:cNvPr id="6" name="Rectangle 5"/>
          <p:cNvSpPr/>
          <p:nvPr/>
        </p:nvSpPr>
        <p:spPr>
          <a:xfrm>
            <a:off x="349822" y="1454297"/>
            <a:ext cx="11658072" cy="5267211"/>
          </a:xfrm>
          <a:prstGeom prst="rect">
            <a:avLst/>
          </a:prstGeom>
        </p:spPr>
        <p:txBody>
          <a:bodyPr wrap="square">
            <a:spAutoFit/>
          </a:bodyPr>
          <a:lstStyle/>
          <a:p>
            <a:pPr algn="just"/>
            <a:r>
              <a:rPr lang="fr-FR" sz="1200" dirty="0">
                <a:solidFill>
                  <a:srgbClr val="336D84"/>
                </a:solidFill>
                <a:ea typeface="Calibri" panose="020F0502020204030204" pitchFamily="34" charset="0"/>
                <a:cs typeface="Times New Roman" panose="02020603050405020304" pitchFamily="18" charset="0"/>
              </a:rPr>
              <a:t>Cette présentation a été préparée par ENOGIA (la « Société »), uniquement en vue d’être utilisée dans le cadre de présentations investisseurs (la « Présentation »). En recevant cette Présentation et en participant à cette réunion, vous reconnaissez avoir pris connaissance des restrictions exposées ci-après. Cette Présentation ne constitue, ni ne fait partie d’aucune offre ou invitation de vente, d’achat ou de souscription de titres. Ni le présent document, ni une quelconque partie de ce document, ne constitue le fondement d’un quelconque contrat ou engagement, et ne doit pas être utilisé à l’appui d’un tel contrat ou engagement. Toute décision d’acquérir ou de souscrire des titres dans le cadre d’une quelconque future offre ne pourrait être prise que sur la base de l’information contenue dans tout document d'offre qui serait établi et/ou émis par la Société dans ce cadre.</a:t>
            </a:r>
          </a:p>
          <a:p>
            <a:pPr algn="just"/>
            <a:r>
              <a:rPr lang="fr-FR" sz="1200" dirty="0">
                <a:solidFill>
                  <a:srgbClr val="336D84"/>
                </a:solidFill>
                <a:ea typeface="Calibri" panose="020F0502020204030204" pitchFamily="34" charset="0"/>
                <a:cs typeface="Times New Roman" panose="02020603050405020304" pitchFamily="18" charset="0"/>
              </a:rPr>
              <a:t> </a:t>
            </a:r>
          </a:p>
          <a:p>
            <a:pPr algn="just"/>
            <a:r>
              <a:rPr lang="fr-FR" sz="1200" dirty="0">
                <a:solidFill>
                  <a:srgbClr val="336D84"/>
                </a:solidFill>
                <a:ea typeface="Calibri" panose="020F0502020204030204" pitchFamily="34" charset="0"/>
                <a:cs typeface="Times New Roman" panose="02020603050405020304" pitchFamily="18" charset="0"/>
              </a:rPr>
              <a:t>Cette Présentation vous est communiquée à titre personnel uniquement pour votre information et pour n’être utilisée que pour les besoins de la présentation de la Société. Les informations qui apparaissent dans ce document sont confidentielles et ne peuvent en aucun cas être divulguées, reproduites ou distribuées, directement ou indirectement, à toute autre personne ou publiées, en tout ou en partie et pour quelque fin que ce soit, sans le consentement de la Société. </a:t>
            </a:r>
          </a:p>
          <a:p>
            <a:pPr algn="just"/>
            <a:r>
              <a:rPr lang="fr-FR" sz="1200" dirty="0">
                <a:solidFill>
                  <a:srgbClr val="336D84"/>
                </a:solidFill>
                <a:ea typeface="Calibri" panose="020F0502020204030204" pitchFamily="34" charset="0"/>
                <a:cs typeface="Times New Roman" panose="02020603050405020304" pitchFamily="18" charset="0"/>
              </a:rPr>
              <a:t> </a:t>
            </a:r>
          </a:p>
          <a:p>
            <a:pPr algn="just"/>
            <a:r>
              <a:rPr lang="fr-FR" sz="1200" dirty="0">
                <a:solidFill>
                  <a:srgbClr val="336D84"/>
                </a:solidFill>
                <a:ea typeface="Calibri" panose="020F0502020204030204" pitchFamily="34" charset="0"/>
                <a:cs typeface="Times New Roman" panose="02020603050405020304" pitchFamily="18" charset="0"/>
              </a:rPr>
              <a:t>Certaines de ces informations sont de nature prospective et peuvent inclure des prévisions ou des objectifs de rentabilité. Ces informations prospectives ne reflètent en rien le bénéfice courant ou la performance financière de la Société ou du secteur sur lequel elle opère actuellement, et sont, en outre, sujettes à des risques et des aléas pouvant se traduire, ultérieurement, par des données réelles substantiellement différentes. Ces objectifs et axes de développement ne sont pas des données historiques et ne doivent pas être interprétées comme des garanties que les faits et données énoncés se produiront, que les hypothèses seront vérifiées ou que les objectifs seront atteints. Par nature, ces objectifs pourraient ne pas être réalisés et les déclarations ou informations figurant dans la Présentation pourraient se révéler erronées, sans que la Société, ses conseils et leurs représentants se trouvent soumis de quelque manière que ce soit à une obligation de mise à jour, sous réserve de la réglementation applicable.</a:t>
            </a:r>
          </a:p>
          <a:p>
            <a:pPr algn="just"/>
            <a:r>
              <a:rPr lang="fr-FR" sz="1200" dirty="0">
                <a:solidFill>
                  <a:srgbClr val="336D84"/>
                </a:solidFill>
                <a:ea typeface="Calibri" panose="020F0502020204030204" pitchFamily="34" charset="0"/>
                <a:cs typeface="Times New Roman" panose="02020603050405020304" pitchFamily="18" charset="0"/>
              </a:rPr>
              <a:t> </a:t>
            </a:r>
          </a:p>
          <a:p>
            <a:pPr algn="just"/>
            <a:r>
              <a:rPr lang="fr-FR" sz="1200" dirty="0">
                <a:solidFill>
                  <a:srgbClr val="336D84"/>
                </a:solidFill>
                <a:ea typeface="Calibri" panose="020F0502020204030204" pitchFamily="34" charset="0"/>
                <a:cs typeface="Times New Roman" panose="02020603050405020304" pitchFamily="18" charset="0"/>
              </a:rPr>
              <a:t>La Société ne pourra voir sa responsabilité engagée au titre des informations fournies dans la Présentation ou de l'usage par le lecteur desdites informations, étant précisé qu'aucune de ces informations n'a fait l'objet de vérifications indépendantes. Aucune déclaration, garantie ou engagement, expresse ou implicite, n'est formulé au profit du lecteur par la Société dans le cadre de la Présentation. En particulier, aucune déclaration ou garantie, expresse ou tacite, n’est faite quant à l’exactitude, l’exhaustivité, la sincérité, ou le caractère raisonnable de l’information, des opinions et des projections contenues dans le présent document.</a:t>
            </a:r>
          </a:p>
          <a:p>
            <a:pPr algn="just"/>
            <a:r>
              <a:rPr lang="fr-FR" sz="1200" dirty="0">
                <a:solidFill>
                  <a:srgbClr val="336D84"/>
                </a:solidFill>
                <a:ea typeface="Calibri" panose="020F0502020204030204" pitchFamily="34" charset="0"/>
                <a:cs typeface="Times New Roman" panose="02020603050405020304" pitchFamily="18" charset="0"/>
              </a:rPr>
              <a:t> </a:t>
            </a:r>
          </a:p>
          <a:p>
            <a:pPr algn="just"/>
            <a:r>
              <a:rPr lang="fr-FR" sz="1200" dirty="0">
                <a:solidFill>
                  <a:srgbClr val="336D84"/>
                </a:solidFill>
                <a:ea typeface="Calibri" panose="020F0502020204030204" pitchFamily="34" charset="0"/>
                <a:cs typeface="Times New Roman" panose="02020603050405020304" pitchFamily="18" charset="0"/>
              </a:rPr>
              <a:t>La Présentation (y compris toute copie qui pourrait en être faite) ne doit pas être apportée, transmise ou introduite aux Etats-Unis d’Amérique, au Canada, en Australie ou au Japon, ni être distribuée ou redistribuée à un résident de ces pays. La distribution de la Présentation dans d’autres pays pourrait faire l’objet de restrictions législatives ou réglementaires, et les personnes en possession de ce document doivent prendre connaissance de ces restrictions et les respecter. Le non-respect de ces restrictions peut constituer une violation des lois applicables en matière de titres financiers.</a:t>
            </a:r>
          </a:p>
          <a:p>
            <a:pPr algn="just">
              <a:lnSpc>
                <a:spcPct val="107000"/>
              </a:lnSpc>
              <a:spcAft>
                <a:spcPts val="0"/>
              </a:spcAft>
            </a:pPr>
            <a:endParaRPr lang="fr-FR" sz="1200" dirty="0">
              <a:solidFill>
                <a:srgbClr val="336D84"/>
              </a:solidFill>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0" name="ZoneTexte 9"/>
          <p:cNvSpPr txBox="1"/>
          <p:nvPr/>
        </p:nvSpPr>
        <p:spPr>
          <a:xfrm>
            <a:off x="11601721" y="6454072"/>
            <a:ext cx="309282" cy="338554"/>
          </a:xfrm>
          <a:prstGeom prst="rect">
            <a:avLst/>
          </a:prstGeom>
          <a:noFill/>
        </p:spPr>
        <p:txBody>
          <a:bodyPr wrap="square" rtlCol="0">
            <a:spAutoFit/>
          </a:bodyPr>
          <a:lstStyle/>
          <a:p>
            <a:r>
              <a:rPr lang="fr-FR" sz="1600" dirty="0">
                <a:solidFill>
                  <a:srgbClr val="336D84"/>
                </a:solidFill>
              </a:rPr>
              <a:t>2</a:t>
            </a:r>
          </a:p>
        </p:txBody>
      </p:sp>
    </p:spTree>
    <p:extLst>
      <p:ext uri="{BB962C8B-B14F-4D97-AF65-F5344CB8AC3E}">
        <p14:creationId xmlns:p14="http://schemas.microsoft.com/office/powerpoint/2010/main" val="3095448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14" name="Imag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5" name="Rectangle 14"/>
          <p:cNvSpPr/>
          <p:nvPr/>
        </p:nvSpPr>
        <p:spPr>
          <a:xfrm>
            <a:off x="1229932" y="0"/>
            <a:ext cx="110636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DE FORTS VOLUMES DE VENTES DE PILES A COMBUSTIBLE</a:t>
            </a:r>
          </a:p>
          <a:p>
            <a:r>
              <a:rPr lang="fr-FR" sz="2400" b="1" dirty="0">
                <a:solidFill>
                  <a:schemeClr val="bg1"/>
                </a:solidFill>
                <a:latin typeface="Abel" panose="02000506030000020004" pitchFamily="2" charset="0"/>
              </a:rPr>
              <a:t>bénéficiant aux fabricants de compresseurs </a:t>
            </a:r>
          </a:p>
        </p:txBody>
      </p:sp>
      <p:sp>
        <p:nvSpPr>
          <p:cNvPr id="7" name="Espace réservé du contenu 2"/>
          <p:cNvSpPr txBox="1">
            <a:spLocks/>
          </p:cNvSpPr>
          <p:nvPr/>
        </p:nvSpPr>
        <p:spPr>
          <a:xfrm>
            <a:off x="496080" y="1273094"/>
            <a:ext cx="8912280" cy="48504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b="1">
              <a:solidFill>
                <a:srgbClr val="FF0000"/>
              </a:solidFill>
            </a:endParaRPr>
          </a:p>
          <a:p>
            <a:pPr marL="371475" lvl="1" indent="0">
              <a:buFont typeface="Arial" panose="020B0604020202020204" pitchFamily="34" charset="0"/>
              <a:buNone/>
            </a:pPr>
            <a:endParaRPr lang="fr-FR" dirty="0"/>
          </a:p>
        </p:txBody>
      </p:sp>
      <p:sp>
        <p:nvSpPr>
          <p:cNvPr id="16" name="ZoneTexte 15"/>
          <p:cNvSpPr txBox="1"/>
          <p:nvPr/>
        </p:nvSpPr>
        <p:spPr>
          <a:xfrm>
            <a:off x="-2904" y="1560386"/>
            <a:ext cx="7396591" cy="369332"/>
          </a:xfrm>
          <a:prstGeom prst="rect">
            <a:avLst/>
          </a:prstGeom>
          <a:solidFill>
            <a:srgbClr val="004965"/>
          </a:solidFill>
        </p:spPr>
        <p:txBody>
          <a:bodyPr wrap="square" rtlCol="0">
            <a:spAutoFit/>
          </a:bodyPr>
          <a:lstStyle/>
          <a:p>
            <a:pPr algn="ctr"/>
            <a:r>
              <a:rPr lang="fr-FR" b="1" dirty="0">
                <a:solidFill>
                  <a:schemeClr val="bg1"/>
                </a:solidFill>
              </a:rPr>
              <a:t>Marché des PAC à horizon 2030</a:t>
            </a:r>
          </a:p>
        </p:txBody>
      </p:sp>
      <p:sp>
        <p:nvSpPr>
          <p:cNvPr id="2" name="Rectangle 1"/>
          <p:cNvSpPr/>
          <p:nvPr/>
        </p:nvSpPr>
        <p:spPr>
          <a:xfrm>
            <a:off x="282842" y="2149749"/>
            <a:ext cx="3004051" cy="615553"/>
          </a:xfrm>
          <a:prstGeom prst="rect">
            <a:avLst/>
          </a:prstGeom>
        </p:spPr>
        <p:txBody>
          <a:bodyPr wrap="square">
            <a:spAutoFit/>
          </a:bodyPr>
          <a:lstStyle/>
          <a:p>
            <a:pPr algn="ctr"/>
            <a:r>
              <a:rPr lang="fr-FR" sz="2000" b="1" dirty="0">
                <a:solidFill>
                  <a:srgbClr val="004965"/>
                </a:solidFill>
              </a:rPr>
              <a:t>3 M de PAC vendues / an </a:t>
            </a:r>
            <a:br>
              <a:rPr lang="fr-FR" b="1" dirty="0">
                <a:solidFill>
                  <a:srgbClr val="16618D"/>
                </a:solidFill>
              </a:rPr>
            </a:br>
            <a:r>
              <a:rPr lang="fr-FR" sz="1400" dirty="0">
                <a:solidFill>
                  <a:srgbClr val="16618D"/>
                </a:solidFill>
              </a:rPr>
              <a:t>(stationnaire et mobilité confondues)</a:t>
            </a:r>
          </a:p>
        </p:txBody>
      </p:sp>
      <p:pic>
        <p:nvPicPr>
          <p:cNvPr id="26" name="Imag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31184" y="1637839"/>
            <a:ext cx="2471887" cy="2024823"/>
          </a:xfrm>
          <a:prstGeom prst="rect">
            <a:avLst/>
          </a:prstGeom>
        </p:spPr>
      </p:pic>
      <p:pic>
        <p:nvPicPr>
          <p:cNvPr id="28" name="Image 27">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29" name="ZoneTexte 28"/>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19</a:t>
            </a:r>
          </a:p>
        </p:txBody>
      </p:sp>
      <p:sp>
        <p:nvSpPr>
          <p:cNvPr id="24" name="Rectangle 23"/>
          <p:cNvSpPr/>
          <p:nvPr/>
        </p:nvSpPr>
        <p:spPr>
          <a:xfrm>
            <a:off x="7979138" y="1514504"/>
            <a:ext cx="3967669" cy="4973444"/>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7992828" y="4049410"/>
            <a:ext cx="3967669" cy="2308324"/>
          </a:xfrm>
          <a:prstGeom prst="rect">
            <a:avLst/>
          </a:prstGeom>
          <a:noFill/>
        </p:spPr>
        <p:txBody>
          <a:bodyPr wrap="square" rtlCol="0">
            <a:spAutoFit/>
          </a:bodyPr>
          <a:lstStyle/>
          <a:p>
            <a:pPr algn="ctr"/>
            <a:r>
              <a:rPr lang="fr-FR" b="1" dirty="0">
                <a:solidFill>
                  <a:srgbClr val="0D3F5C"/>
                </a:solidFill>
              </a:rPr>
              <a:t>Les + ENOGIA</a:t>
            </a:r>
          </a:p>
          <a:p>
            <a:pPr algn="ctr"/>
            <a:endParaRPr lang="fr-FR" sz="1200" b="1" dirty="0">
              <a:solidFill>
                <a:srgbClr val="0D3F5C"/>
              </a:solidFill>
            </a:endParaRPr>
          </a:p>
          <a:p>
            <a:pPr algn="ctr"/>
            <a:r>
              <a:rPr lang="fr-FR" sz="2000" dirty="0">
                <a:solidFill>
                  <a:srgbClr val="0D3F5C"/>
                </a:solidFill>
              </a:rPr>
              <a:t>Le compresseur représente </a:t>
            </a:r>
          </a:p>
          <a:p>
            <a:pPr algn="ctr"/>
            <a:r>
              <a:rPr lang="fr-FR" sz="2000" b="1" dirty="0">
                <a:solidFill>
                  <a:srgbClr val="35B4AD"/>
                </a:solidFill>
              </a:rPr>
              <a:t>15 à 20% du coût total </a:t>
            </a:r>
          </a:p>
          <a:p>
            <a:pPr algn="ctr"/>
            <a:r>
              <a:rPr lang="fr-FR" sz="2000" dirty="0">
                <a:solidFill>
                  <a:srgbClr val="0D3F5C"/>
                </a:solidFill>
              </a:rPr>
              <a:t>de fabrication d’une PAC.</a:t>
            </a:r>
          </a:p>
          <a:p>
            <a:pPr algn="ctr"/>
            <a:endParaRPr lang="fr-FR" sz="1400" dirty="0">
              <a:solidFill>
                <a:srgbClr val="0D3F5C"/>
              </a:solidFill>
            </a:endParaRPr>
          </a:p>
          <a:p>
            <a:pPr algn="ctr"/>
            <a:r>
              <a:rPr lang="fr-FR" sz="2000" b="1" dirty="0">
                <a:solidFill>
                  <a:srgbClr val="35B4AD"/>
                </a:solidFill>
              </a:rPr>
              <a:t>2ème composant le plus onéreux </a:t>
            </a:r>
            <a:r>
              <a:rPr lang="fr-FR" sz="2000" dirty="0">
                <a:solidFill>
                  <a:srgbClr val="0D3F5C"/>
                </a:solidFill>
              </a:rPr>
              <a:t>dans une PAC après le </a:t>
            </a:r>
            <a:r>
              <a:rPr lang="fr-FR" sz="2000" dirty="0" err="1">
                <a:solidFill>
                  <a:srgbClr val="0D3F5C"/>
                </a:solidFill>
              </a:rPr>
              <a:t>stack</a:t>
            </a:r>
            <a:endParaRPr lang="fr-FR" sz="2000" dirty="0">
              <a:solidFill>
                <a:srgbClr val="0D3F5C"/>
              </a:solidFill>
            </a:endParaRPr>
          </a:p>
        </p:txBody>
      </p:sp>
      <p:sp>
        <p:nvSpPr>
          <p:cNvPr id="32" name="Rectangle 31"/>
          <p:cNvSpPr/>
          <p:nvPr/>
        </p:nvSpPr>
        <p:spPr>
          <a:xfrm>
            <a:off x="4288169" y="2094828"/>
            <a:ext cx="3004051" cy="923330"/>
          </a:xfrm>
          <a:prstGeom prst="rect">
            <a:avLst/>
          </a:prstGeom>
        </p:spPr>
        <p:txBody>
          <a:bodyPr wrap="square">
            <a:spAutoFit/>
          </a:bodyPr>
          <a:lstStyle/>
          <a:p>
            <a:pPr algn="ctr"/>
            <a:r>
              <a:rPr lang="fr-FR" sz="2000" b="1" dirty="0">
                <a:solidFill>
                  <a:srgbClr val="004965"/>
                </a:solidFill>
              </a:rPr>
              <a:t>3 M </a:t>
            </a:r>
            <a:r>
              <a:rPr lang="fr-FR" sz="2000" b="1" dirty="0">
                <a:solidFill>
                  <a:srgbClr val="35B4AD"/>
                </a:solidFill>
              </a:rPr>
              <a:t>a minima </a:t>
            </a:r>
            <a:r>
              <a:rPr lang="fr-FR" sz="2000" b="1" dirty="0">
                <a:solidFill>
                  <a:srgbClr val="004965"/>
                </a:solidFill>
              </a:rPr>
              <a:t>de compresseurs vendus / an </a:t>
            </a:r>
            <a:br>
              <a:rPr lang="fr-FR" b="1" dirty="0">
                <a:solidFill>
                  <a:srgbClr val="16618D"/>
                </a:solidFill>
              </a:rPr>
            </a:br>
            <a:endParaRPr lang="fr-FR" sz="1400" dirty="0">
              <a:solidFill>
                <a:srgbClr val="16618D"/>
              </a:solidFill>
            </a:endParaRPr>
          </a:p>
        </p:txBody>
      </p:sp>
      <p:sp>
        <p:nvSpPr>
          <p:cNvPr id="5" name="Rectangle à coins arrondis 4"/>
          <p:cNvSpPr/>
          <p:nvPr/>
        </p:nvSpPr>
        <p:spPr>
          <a:xfrm>
            <a:off x="3646181" y="2312768"/>
            <a:ext cx="360000" cy="72000"/>
          </a:xfrm>
          <a:prstGeom prst="round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à coins arrondis 33"/>
          <p:cNvSpPr/>
          <p:nvPr/>
        </p:nvSpPr>
        <p:spPr>
          <a:xfrm>
            <a:off x="3646181" y="2465168"/>
            <a:ext cx="360000" cy="72000"/>
          </a:xfrm>
          <a:prstGeom prst="round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6" name="Graphique 35"/>
          <p:cNvGraphicFramePr/>
          <p:nvPr>
            <p:extLst>
              <p:ext uri="{D42A27DB-BD31-4B8C-83A1-F6EECF244321}">
                <p14:modId xmlns:p14="http://schemas.microsoft.com/office/powerpoint/2010/main" val="4185179656"/>
              </p:ext>
            </p:extLst>
          </p:nvPr>
        </p:nvGraphicFramePr>
        <p:xfrm>
          <a:off x="1095222" y="3250568"/>
          <a:ext cx="5882640" cy="3474720"/>
        </p:xfrm>
        <a:graphic>
          <a:graphicData uri="http://schemas.openxmlformats.org/drawingml/2006/chart">
            <c:chart xmlns:c="http://schemas.openxmlformats.org/drawingml/2006/chart" xmlns:r="http://schemas.openxmlformats.org/officeDocument/2006/relationships" r:id="rId6"/>
          </a:graphicData>
        </a:graphic>
      </p:graphicFrame>
      <p:sp>
        <p:nvSpPr>
          <p:cNvPr id="37" name="Rectangle 36"/>
          <p:cNvSpPr/>
          <p:nvPr/>
        </p:nvSpPr>
        <p:spPr>
          <a:xfrm>
            <a:off x="1095222" y="6547682"/>
            <a:ext cx="3337773" cy="230832"/>
          </a:xfrm>
          <a:prstGeom prst="rect">
            <a:avLst/>
          </a:prstGeom>
        </p:spPr>
        <p:txBody>
          <a:bodyPr wrap="none">
            <a:spAutoFit/>
          </a:bodyPr>
          <a:lstStyle/>
          <a:p>
            <a:pPr algn="ctr"/>
            <a:r>
              <a:rPr lang="fr-FR" sz="900" dirty="0"/>
              <a:t>Source : US </a:t>
            </a:r>
            <a:r>
              <a:rPr lang="fr-FR" sz="900" dirty="0" err="1"/>
              <a:t>Energy</a:t>
            </a:r>
            <a:r>
              <a:rPr lang="fr-FR" sz="900" dirty="0"/>
              <a:t> Information Administration &amp; </a:t>
            </a:r>
            <a:r>
              <a:rPr lang="fr-FR" sz="900" dirty="0" err="1"/>
              <a:t>Hydrogen</a:t>
            </a:r>
            <a:r>
              <a:rPr lang="fr-FR" sz="900" dirty="0"/>
              <a:t> Council</a:t>
            </a:r>
          </a:p>
        </p:txBody>
      </p:sp>
      <p:sp>
        <p:nvSpPr>
          <p:cNvPr id="6" name="Ellipse 5"/>
          <p:cNvSpPr/>
          <p:nvPr/>
        </p:nvSpPr>
        <p:spPr>
          <a:xfrm>
            <a:off x="6482051" y="3250568"/>
            <a:ext cx="864631" cy="791446"/>
          </a:xfrm>
          <a:prstGeom prst="ellipse">
            <a:avLst/>
          </a:prstGeom>
          <a:solidFill>
            <a:srgbClr val="00496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b="1" dirty="0"/>
              <a:t>+50 Md$</a:t>
            </a:r>
          </a:p>
        </p:txBody>
      </p:sp>
    </p:spTree>
    <p:extLst>
      <p:ext uri="{BB962C8B-B14F-4D97-AF65-F5344CB8AC3E}">
        <p14:creationId xmlns:p14="http://schemas.microsoft.com/office/powerpoint/2010/main" val="59974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25" name="Imag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26" name="Rectangle 25"/>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LES ATOUTS CONCURRENTIELS DES COMPRESSEURS ENOGIA</a:t>
            </a:r>
          </a:p>
        </p:txBody>
      </p:sp>
      <p:pic>
        <p:nvPicPr>
          <p:cNvPr id="35" name="Image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43474" y="2520911"/>
            <a:ext cx="2722179" cy="2229848"/>
          </a:xfrm>
          <a:prstGeom prst="rect">
            <a:avLst/>
          </a:prstGeom>
        </p:spPr>
      </p:pic>
      <p:sp>
        <p:nvSpPr>
          <p:cNvPr id="36" name="Bouée 35"/>
          <p:cNvSpPr/>
          <p:nvPr/>
        </p:nvSpPr>
        <p:spPr>
          <a:xfrm>
            <a:off x="4109897" y="1817546"/>
            <a:ext cx="3636578" cy="3636578"/>
          </a:xfrm>
          <a:prstGeom prst="donut">
            <a:avLst>
              <a:gd name="adj" fmla="val 10966"/>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Ellipse 36"/>
          <p:cNvSpPr/>
          <p:nvPr/>
        </p:nvSpPr>
        <p:spPr>
          <a:xfrm>
            <a:off x="4513234" y="2025611"/>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698726" y="2065453"/>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ZoneTexte 38"/>
          <p:cNvSpPr txBox="1"/>
          <p:nvPr/>
        </p:nvSpPr>
        <p:spPr>
          <a:xfrm>
            <a:off x="7610193" y="2082761"/>
            <a:ext cx="4105044" cy="523220"/>
          </a:xfrm>
          <a:prstGeom prst="rect">
            <a:avLst/>
          </a:prstGeom>
          <a:noFill/>
        </p:spPr>
        <p:txBody>
          <a:bodyPr wrap="square" rtlCol="0">
            <a:spAutoFit/>
          </a:bodyPr>
          <a:lstStyle/>
          <a:p>
            <a:r>
              <a:rPr lang="fr-FR" sz="1400" dirty="0">
                <a:solidFill>
                  <a:schemeClr val="tx1">
                    <a:lumMod val="75000"/>
                    <a:lumOff val="25000"/>
                  </a:schemeClr>
                </a:solidFill>
              </a:rPr>
              <a:t>Un design bâti pour délivrer</a:t>
            </a:r>
          </a:p>
          <a:p>
            <a:r>
              <a:rPr lang="fr-FR" sz="1400" dirty="0">
                <a:solidFill>
                  <a:schemeClr val="tx1">
                    <a:lumMod val="75000"/>
                    <a:lumOff val="25000"/>
                  </a:schemeClr>
                </a:solidFill>
              </a:rPr>
              <a:t>une </a:t>
            </a:r>
            <a:r>
              <a:rPr lang="fr-FR" sz="1400" b="1" dirty="0">
                <a:solidFill>
                  <a:schemeClr val="tx1">
                    <a:lumMod val="75000"/>
                    <a:lumOff val="25000"/>
                  </a:schemeClr>
                </a:solidFill>
              </a:rPr>
              <a:t>réponse dynamique supérieure</a:t>
            </a:r>
            <a:r>
              <a:rPr lang="fr-FR" sz="1400" dirty="0">
                <a:solidFill>
                  <a:schemeClr val="tx1">
                    <a:lumMod val="75000"/>
                    <a:lumOff val="25000"/>
                  </a:schemeClr>
                </a:solidFill>
              </a:rPr>
              <a:t>.</a:t>
            </a:r>
          </a:p>
        </p:txBody>
      </p:sp>
      <p:sp>
        <p:nvSpPr>
          <p:cNvPr id="40" name="ZoneTexte 39"/>
          <p:cNvSpPr txBox="1"/>
          <p:nvPr/>
        </p:nvSpPr>
        <p:spPr>
          <a:xfrm>
            <a:off x="3146655" y="1588761"/>
            <a:ext cx="1546475" cy="369332"/>
          </a:xfrm>
          <a:prstGeom prst="rect">
            <a:avLst/>
          </a:prstGeom>
          <a:noFill/>
        </p:spPr>
        <p:txBody>
          <a:bodyPr wrap="square" rtlCol="0">
            <a:spAutoFit/>
          </a:bodyPr>
          <a:lstStyle/>
          <a:p>
            <a:r>
              <a:rPr lang="fr-FR" b="1" dirty="0">
                <a:solidFill>
                  <a:srgbClr val="35B4AD"/>
                </a:solidFill>
              </a:rPr>
              <a:t>COMPACITÉ</a:t>
            </a:r>
          </a:p>
        </p:txBody>
      </p:sp>
      <p:sp>
        <p:nvSpPr>
          <p:cNvPr id="41" name="ZoneTexte 40"/>
          <p:cNvSpPr txBox="1"/>
          <p:nvPr/>
        </p:nvSpPr>
        <p:spPr>
          <a:xfrm>
            <a:off x="1831326" y="1871237"/>
            <a:ext cx="2701453" cy="738664"/>
          </a:xfrm>
          <a:prstGeom prst="rect">
            <a:avLst/>
          </a:prstGeom>
          <a:noFill/>
        </p:spPr>
        <p:txBody>
          <a:bodyPr wrap="square" rtlCol="0">
            <a:spAutoFit/>
          </a:bodyPr>
          <a:lstStyle/>
          <a:p>
            <a:r>
              <a:rPr lang="fr-FR" sz="1400" dirty="0">
                <a:solidFill>
                  <a:schemeClr val="tx1">
                    <a:lumMod val="75000"/>
                    <a:lumOff val="25000"/>
                  </a:schemeClr>
                </a:solidFill>
              </a:rPr>
              <a:t>Compresseurs ENOGIA de 2 à 5 fois </a:t>
            </a:r>
            <a:r>
              <a:rPr lang="fr-FR" sz="1400" b="1" dirty="0">
                <a:solidFill>
                  <a:schemeClr val="tx1">
                    <a:lumMod val="75000"/>
                    <a:lumOff val="25000"/>
                  </a:schemeClr>
                </a:solidFill>
              </a:rPr>
              <a:t>moins volumineux </a:t>
            </a:r>
            <a:r>
              <a:rPr lang="fr-FR" sz="1400" dirty="0">
                <a:solidFill>
                  <a:schemeClr val="tx1">
                    <a:lumMod val="75000"/>
                    <a:lumOff val="25000"/>
                  </a:schemeClr>
                </a:solidFill>
              </a:rPr>
              <a:t>que les solutions existantes sur le marché. </a:t>
            </a:r>
          </a:p>
        </p:txBody>
      </p:sp>
      <p:sp>
        <p:nvSpPr>
          <p:cNvPr id="42" name="Ellipse 41"/>
          <p:cNvSpPr/>
          <p:nvPr/>
        </p:nvSpPr>
        <p:spPr>
          <a:xfrm>
            <a:off x="5653602" y="4891775"/>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ZoneTexte 42"/>
          <p:cNvSpPr txBox="1"/>
          <p:nvPr/>
        </p:nvSpPr>
        <p:spPr>
          <a:xfrm>
            <a:off x="2459421" y="5690390"/>
            <a:ext cx="7005498" cy="800219"/>
          </a:xfrm>
          <a:prstGeom prst="rect">
            <a:avLst/>
          </a:prstGeom>
          <a:noFill/>
        </p:spPr>
        <p:txBody>
          <a:bodyPr wrap="square" rtlCol="0">
            <a:spAutoFit/>
          </a:bodyPr>
          <a:lstStyle/>
          <a:p>
            <a:pPr algn="ctr"/>
            <a:r>
              <a:rPr lang="fr-FR" b="1" dirty="0">
                <a:solidFill>
                  <a:srgbClr val="35B4AD"/>
                </a:solidFill>
              </a:rPr>
              <a:t>PERSONNALISATION</a:t>
            </a:r>
            <a:br>
              <a:rPr lang="fr-FR" sz="1400" b="1" dirty="0">
                <a:solidFill>
                  <a:srgbClr val="35B4AD"/>
                </a:solidFill>
              </a:rPr>
            </a:br>
            <a:r>
              <a:rPr lang="fr-FR" sz="1400" dirty="0">
                <a:solidFill>
                  <a:schemeClr val="tx1">
                    <a:lumMod val="75000"/>
                    <a:lumOff val="25000"/>
                  </a:schemeClr>
                </a:solidFill>
              </a:rPr>
              <a:t>Une </a:t>
            </a:r>
            <a:r>
              <a:rPr lang="fr-FR" sz="1400" b="1" dirty="0">
                <a:solidFill>
                  <a:schemeClr val="tx1">
                    <a:lumMod val="75000"/>
                    <a:lumOff val="25000"/>
                  </a:schemeClr>
                </a:solidFill>
              </a:rPr>
              <a:t>création de valeur pour l’intégrateur de PAC</a:t>
            </a:r>
            <a:r>
              <a:rPr lang="fr-FR" sz="1400" dirty="0">
                <a:solidFill>
                  <a:schemeClr val="tx1">
                    <a:lumMod val="75000"/>
                    <a:lumOff val="25000"/>
                  </a:schemeClr>
                </a:solidFill>
              </a:rPr>
              <a:t> : </a:t>
            </a:r>
          </a:p>
          <a:p>
            <a:pPr algn="ctr"/>
            <a:r>
              <a:rPr lang="fr-FR" sz="1400" dirty="0">
                <a:solidFill>
                  <a:schemeClr val="tx1">
                    <a:lumMod val="75000"/>
                    <a:lumOff val="25000"/>
                  </a:schemeClr>
                </a:solidFill>
              </a:rPr>
              <a:t>gains importants en termes de performance, de flexibilité et de coûts.</a:t>
            </a:r>
          </a:p>
        </p:txBody>
      </p:sp>
      <p:sp>
        <p:nvSpPr>
          <p:cNvPr id="45" name="ZoneTexte 44"/>
          <p:cNvSpPr txBox="1"/>
          <p:nvPr/>
        </p:nvSpPr>
        <p:spPr>
          <a:xfrm>
            <a:off x="7590648" y="1778327"/>
            <a:ext cx="1543003" cy="369332"/>
          </a:xfrm>
          <a:prstGeom prst="rect">
            <a:avLst/>
          </a:prstGeom>
          <a:noFill/>
        </p:spPr>
        <p:txBody>
          <a:bodyPr wrap="square" rtlCol="0">
            <a:spAutoFit/>
          </a:bodyPr>
          <a:lstStyle/>
          <a:p>
            <a:r>
              <a:rPr lang="fr-FR" b="1" dirty="0">
                <a:solidFill>
                  <a:srgbClr val="35B4AD"/>
                </a:solidFill>
              </a:rPr>
              <a:t>RÉACTIVITÉ </a:t>
            </a:r>
            <a:endParaRPr lang="fr-FR" sz="1600" b="1" dirty="0">
              <a:solidFill>
                <a:srgbClr val="35B4AD"/>
              </a:solidFill>
            </a:endParaRPr>
          </a:p>
        </p:txBody>
      </p:sp>
      <p:pic>
        <p:nvPicPr>
          <p:cNvPr id="46" name="Image 4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7930113">
            <a:off x="5709891" y="5079892"/>
            <a:ext cx="649773" cy="372747"/>
          </a:xfrm>
          <a:prstGeom prst="rect">
            <a:avLst/>
          </a:prstGeom>
        </p:spPr>
      </p:pic>
      <p:pic>
        <p:nvPicPr>
          <p:cNvPr id="47" name="Image 4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0425" y="2229651"/>
            <a:ext cx="598245" cy="393522"/>
          </a:xfrm>
          <a:prstGeom prst="rect">
            <a:avLst/>
          </a:prstGeom>
        </p:spPr>
      </p:pic>
      <p:pic>
        <p:nvPicPr>
          <p:cNvPr id="48" name="Image 47">
            <a:extLst>
              <a:ext uri="{FF2B5EF4-FFF2-40B4-BE49-F238E27FC236}">
                <a16:creationId xmlns:a16="http://schemas.microsoft.com/office/drawing/2014/main" id="{95B77B9F-8310-CB48-8D51-127066FC1B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49" name="ZoneTexte 48"/>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20</a:t>
            </a:r>
          </a:p>
        </p:txBody>
      </p:sp>
      <p:pic>
        <p:nvPicPr>
          <p:cNvPr id="20" name="Image 1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01625" y="2093557"/>
            <a:ext cx="605116" cy="575599"/>
          </a:xfrm>
          <a:prstGeom prst="rect">
            <a:avLst/>
          </a:prstGeom>
        </p:spPr>
      </p:pic>
      <p:sp>
        <p:nvSpPr>
          <p:cNvPr id="21" name="Ellipse 20"/>
          <p:cNvSpPr/>
          <p:nvPr/>
        </p:nvSpPr>
        <p:spPr>
          <a:xfrm>
            <a:off x="4082438" y="3958375"/>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2727721" y="3957645"/>
            <a:ext cx="1546475" cy="369332"/>
          </a:xfrm>
          <a:prstGeom prst="rect">
            <a:avLst/>
          </a:prstGeom>
          <a:noFill/>
        </p:spPr>
        <p:txBody>
          <a:bodyPr wrap="square" rtlCol="0">
            <a:spAutoFit/>
          </a:bodyPr>
          <a:lstStyle/>
          <a:p>
            <a:r>
              <a:rPr lang="fr-FR" b="1" dirty="0">
                <a:solidFill>
                  <a:srgbClr val="35B4AD"/>
                </a:solidFill>
              </a:rPr>
              <a:t>LÉGÈRETÉ</a:t>
            </a:r>
          </a:p>
        </p:txBody>
      </p:sp>
      <p:pic>
        <p:nvPicPr>
          <p:cNvPr id="27" name="Image 2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014197">
            <a:off x="4278623" y="4071094"/>
            <a:ext cx="369982" cy="536913"/>
          </a:xfrm>
          <a:prstGeom prst="rect">
            <a:avLst/>
          </a:prstGeom>
        </p:spPr>
      </p:pic>
      <p:sp>
        <p:nvSpPr>
          <p:cNvPr id="28" name="ZoneTexte 27"/>
          <p:cNvSpPr txBox="1"/>
          <p:nvPr/>
        </p:nvSpPr>
        <p:spPr>
          <a:xfrm>
            <a:off x="1033474" y="4227870"/>
            <a:ext cx="2983491" cy="523220"/>
          </a:xfrm>
          <a:prstGeom prst="rect">
            <a:avLst/>
          </a:prstGeom>
          <a:noFill/>
        </p:spPr>
        <p:txBody>
          <a:bodyPr wrap="square" rtlCol="0">
            <a:spAutoFit/>
          </a:bodyPr>
          <a:lstStyle/>
          <a:p>
            <a:r>
              <a:rPr lang="fr-FR" sz="1400" dirty="0">
                <a:solidFill>
                  <a:schemeClr val="tx1">
                    <a:lumMod val="75000"/>
                    <a:lumOff val="25000"/>
                  </a:schemeClr>
                </a:solidFill>
              </a:rPr>
              <a:t>Légèreté inégalée en sélectionnant les </a:t>
            </a:r>
            <a:r>
              <a:rPr lang="fr-FR" sz="1400" b="1" dirty="0">
                <a:solidFill>
                  <a:schemeClr val="tx1">
                    <a:lumMod val="75000"/>
                    <a:lumOff val="25000"/>
                  </a:schemeClr>
                </a:solidFill>
              </a:rPr>
              <a:t>matériaux les plus légers </a:t>
            </a:r>
            <a:r>
              <a:rPr lang="fr-FR" sz="1400" dirty="0">
                <a:solidFill>
                  <a:schemeClr val="tx1">
                    <a:lumMod val="75000"/>
                    <a:lumOff val="25000"/>
                  </a:schemeClr>
                </a:solidFill>
              </a:rPr>
              <a:t>du marché.</a:t>
            </a:r>
          </a:p>
        </p:txBody>
      </p:sp>
      <p:sp>
        <p:nvSpPr>
          <p:cNvPr id="29" name="Ellipse 28"/>
          <p:cNvSpPr/>
          <p:nvPr/>
        </p:nvSpPr>
        <p:spPr>
          <a:xfrm>
            <a:off x="6952905" y="3961187"/>
            <a:ext cx="762353" cy="76235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ZoneTexte 29"/>
          <p:cNvSpPr txBox="1"/>
          <p:nvPr/>
        </p:nvSpPr>
        <p:spPr>
          <a:xfrm>
            <a:off x="7868372" y="4342363"/>
            <a:ext cx="3485428" cy="523220"/>
          </a:xfrm>
          <a:prstGeom prst="rect">
            <a:avLst/>
          </a:prstGeom>
          <a:noFill/>
        </p:spPr>
        <p:txBody>
          <a:bodyPr wrap="square" rtlCol="0">
            <a:spAutoFit/>
          </a:bodyPr>
          <a:lstStyle/>
          <a:p>
            <a:r>
              <a:rPr lang="fr-FR" sz="1400" dirty="0">
                <a:solidFill>
                  <a:schemeClr val="tx1">
                    <a:lumMod val="75000"/>
                    <a:lumOff val="25000"/>
                  </a:schemeClr>
                </a:solidFill>
              </a:rPr>
              <a:t>Capacité à gérer un </a:t>
            </a:r>
            <a:r>
              <a:rPr lang="fr-FR" sz="1400" b="1" dirty="0">
                <a:solidFill>
                  <a:schemeClr val="tx1">
                    <a:lumMod val="75000"/>
                    <a:lumOff val="25000"/>
                  </a:schemeClr>
                </a:solidFill>
              </a:rPr>
              <a:t>nombre de cycles beaucoup plus élevé </a:t>
            </a:r>
            <a:r>
              <a:rPr lang="fr-FR" sz="1400" dirty="0">
                <a:solidFill>
                  <a:schemeClr val="tx1">
                    <a:lumMod val="75000"/>
                    <a:lumOff val="25000"/>
                  </a:schemeClr>
                </a:solidFill>
              </a:rPr>
              <a:t>que le marché. </a:t>
            </a:r>
          </a:p>
        </p:txBody>
      </p:sp>
      <p:sp>
        <p:nvSpPr>
          <p:cNvPr id="31" name="ZoneTexte 30"/>
          <p:cNvSpPr txBox="1"/>
          <p:nvPr/>
        </p:nvSpPr>
        <p:spPr>
          <a:xfrm>
            <a:off x="7868372" y="4061558"/>
            <a:ext cx="1543003" cy="369332"/>
          </a:xfrm>
          <a:prstGeom prst="rect">
            <a:avLst/>
          </a:prstGeom>
          <a:noFill/>
        </p:spPr>
        <p:txBody>
          <a:bodyPr wrap="square" rtlCol="0">
            <a:spAutoFit/>
          </a:bodyPr>
          <a:lstStyle/>
          <a:p>
            <a:r>
              <a:rPr lang="fr-FR" b="1" dirty="0">
                <a:solidFill>
                  <a:srgbClr val="35B4AD"/>
                </a:solidFill>
              </a:rPr>
              <a:t>ROBUSTESSE </a:t>
            </a:r>
            <a:endParaRPr lang="fr-FR" sz="1600" b="1" dirty="0">
              <a:solidFill>
                <a:srgbClr val="35B4AD"/>
              </a:solidFill>
            </a:endParaRPr>
          </a:p>
        </p:txBody>
      </p:sp>
      <p:pic>
        <p:nvPicPr>
          <p:cNvPr id="32" name="Picture 3"/>
          <p:cNvPicPr>
            <a:picLocks noChangeAspect="1" noChangeArrowheads="1"/>
          </p:cNvPicPr>
          <p:nvPr/>
        </p:nvPicPr>
        <p:blipFill rotWithShape="1">
          <a:blip r:embed="rId10"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bwMode="auto">
          <a:xfrm flipH="1">
            <a:off x="7063856" y="4061558"/>
            <a:ext cx="478723" cy="534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857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5" name="Rectangle 4"/>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DES DEBUTS COMMERCIAUX PROMETTEURS</a:t>
            </a:r>
            <a:br>
              <a:rPr lang="fr-FR" sz="2800" b="1" dirty="0">
                <a:solidFill>
                  <a:schemeClr val="bg1"/>
                </a:solidFill>
                <a:latin typeface="Abel" panose="02000506030000020004" pitchFamily="2" charset="0"/>
              </a:rPr>
            </a:br>
            <a:r>
              <a:rPr lang="fr-FR" sz="2400" b="1" dirty="0">
                <a:solidFill>
                  <a:schemeClr val="bg1"/>
                </a:solidFill>
                <a:latin typeface="Abel" panose="02000506030000020004" pitchFamily="2" charset="0"/>
              </a:rPr>
              <a:t>Premiers contrats signés en 2020</a:t>
            </a:r>
          </a:p>
        </p:txBody>
      </p:sp>
      <p:pic>
        <p:nvPicPr>
          <p:cNvPr id="6" name="Image 5">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7" name="ZoneTexte 6"/>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21</a:t>
            </a:r>
          </a:p>
        </p:txBody>
      </p:sp>
      <p:sp>
        <p:nvSpPr>
          <p:cNvPr id="8" name="Rectangle 7">
            <a:extLst>
              <a:ext uri="{FF2B5EF4-FFF2-40B4-BE49-F238E27FC236}">
                <a16:creationId xmlns:a16="http://schemas.microsoft.com/office/drawing/2014/main" id="{38B504DE-87A5-EC4A-838B-D87247CE167D}"/>
              </a:ext>
            </a:extLst>
          </p:cNvPr>
          <p:cNvSpPr/>
          <p:nvPr/>
        </p:nvSpPr>
        <p:spPr>
          <a:xfrm>
            <a:off x="0" y="1241983"/>
            <a:ext cx="8009467" cy="2864350"/>
          </a:xfrm>
          <a:prstGeom prst="rect">
            <a:avLst/>
          </a:prstGeom>
          <a:solidFill>
            <a:srgbClr val="004965"/>
          </a:solidFill>
          <a:ln w="12700" cap="flat" cmpd="sng" algn="ctr">
            <a:noFill/>
            <a:prstDash val="solid"/>
            <a:miter lim="800000"/>
          </a:ln>
          <a:effectLst/>
        </p:spPr>
        <p:txBody>
          <a:bodyPr lIns="360000" rtlCol="0" anchor="ctr"/>
          <a:lstStyle/>
          <a:p>
            <a:pPr marL="1160463" marR="0" lvl="0" indent="217488" defTabSz="914400" eaLnBrk="1" fontAlgn="auto" latinLnBrk="0" hangingPunct="1">
              <a:lnSpc>
                <a:spcPct val="100000"/>
              </a:lnSpc>
              <a:spcBef>
                <a:spcPts val="0"/>
              </a:spcBef>
              <a:spcAft>
                <a:spcPts val="0"/>
              </a:spcAft>
              <a:buClrTx/>
              <a:buSzTx/>
              <a:buFontTx/>
              <a:buNone/>
              <a:defRPr/>
            </a:pPr>
            <a:r>
              <a:rPr lang="fr-FR" sz="2000" b="1" kern="0" dirty="0">
                <a:solidFill>
                  <a:schemeClr val="bg1"/>
                </a:solidFill>
              </a:rPr>
              <a:t>2 </a:t>
            </a:r>
            <a:r>
              <a:rPr lang="fr-FR" sz="2000" kern="0" dirty="0">
                <a:solidFill>
                  <a:schemeClr val="bg1"/>
                </a:solidFill>
              </a:rPr>
              <a:t>contrats Hydrogène signés en 2020 a</a:t>
            </a:r>
            <a:r>
              <a:rPr kumimoji="0" lang="fr-FR" sz="2000" i="0" u="none" strike="noStrike" kern="0" cap="none" spc="0" normalizeH="0" baseline="0" noProof="0" dirty="0" err="1">
                <a:ln>
                  <a:noFill/>
                </a:ln>
                <a:solidFill>
                  <a:schemeClr val="bg1"/>
                </a:solidFill>
                <a:effectLst/>
                <a:uLnTx/>
                <a:uFillTx/>
              </a:rPr>
              <a:t>vec</a:t>
            </a:r>
            <a:r>
              <a:rPr kumimoji="0" lang="fr-FR" sz="2000" i="0" u="none" strike="noStrike" kern="0" cap="none" spc="0" normalizeH="0" noProof="0" dirty="0">
                <a:ln>
                  <a:noFill/>
                </a:ln>
                <a:solidFill>
                  <a:schemeClr val="bg1"/>
                </a:solidFill>
                <a:effectLst/>
                <a:uLnTx/>
                <a:uFillTx/>
              </a:rPr>
              <a:t> </a:t>
            </a:r>
            <a:r>
              <a:rPr lang="fr-FR" sz="2000" b="1" kern="0" dirty="0">
                <a:solidFill>
                  <a:schemeClr val="bg1"/>
                </a:solidFill>
              </a:rPr>
              <a:t>2</a:t>
            </a:r>
            <a:r>
              <a:rPr kumimoji="0" lang="fr-FR" sz="2000" i="0" u="none" strike="noStrike" kern="0" cap="none" spc="0" normalizeH="0" noProof="0" dirty="0">
                <a:ln>
                  <a:noFill/>
                </a:ln>
                <a:solidFill>
                  <a:schemeClr val="bg1"/>
                </a:solidFill>
                <a:effectLst/>
                <a:uLnTx/>
                <a:uFillTx/>
              </a:rPr>
              <a:t> acteurs de</a:t>
            </a:r>
          </a:p>
          <a:p>
            <a:pPr marL="1160463" marR="0" lvl="0" indent="217488" defTabSz="914400" eaLnBrk="1" fontAlgn="auto" latinLnBrk="0" hangingPunct="1">
              <a:lnSpc>
                <a:spcPct val="100000"/>
              </a:lnSpc>
              <a:spcBef>
                <a:spcPts val="0"/>
              </a:spcBef>
              <a:spcAft>
                <a:spcPts val="0"/>
              </a:spcAft>
              <a:buClrTx/>
              <a:buSzTx/>
              <a:buFontTx/>
              <a:buNone/>
              <a:defRPr/>
            </a:pPr>
            <a:r>
              <a:rPr lang="fr-FR" sz="2000" kern="0" dirty="0">
                <a:solidFill>
                  <a:schemeClr val="bg1"/>
                </a:solidFill>
              </a:rPr>
              <a:t>r</a:t>
            </a:r>
            <a:r>
              <a:rPr kumimoji="0" lang="fr-FR" sz="2000" i="0" u="none" strike="noStrike" kern="0" cap="none" spc="0" normalizeH="0" noProof="0" dirty="0" err="1">
                <a:ln>
                  <a:noFill/>
                </a:ln>
                <a:solidFill>
                  <a:schemeClr val="bg1"/>
                </a:solidFill>
                <a:effectLst/>
                <a:uLnTx/>
                <a:uFillTx/>
              </a:rPr>
              <a:t>éférence</a:t>
            </a:r>
            <a:r>
              <a:rPr lang="fr-FR" sz="2000" kern="0" dirty="0">
                <a:solidFill>
                  <a:schemeClr val="bg1"/>
                </a:solidFill>
              </a:rPr>
              <a:t> dont 1 contrat avec Hélion sur des PAC  </a:t>
            </a:r>
          </a:p>
          <a:p>
            <a:pPr marL="1160463" marR="0" lvl="0" indent="217488" defTabSz="914400" eaLnBrk="1" fontAlgn="auto" latinLnBrk="0" hangingPunct="1">
              <a:lnSpc>
                <a:spcPct val="100000"/>
              </a:lnSpc>
              <a:spcBef>
                <a:spcPts val="0"/>
              </a:spcBef>
              <a:spcAft>
                <a:spcPts val="0"/>
              </a:spcAft>
              <a:buClrTx/>
              <a:buSzTx/>
              <a:buFontTx/>
              <a:buNone/>
              <a:defRPr/>
            </a:pPr>
            <a:r>
              <a:rPr lang="fr-FR" sz="2000" kern="0" dirty="0">
                <a:solidFill>
                  <a:schemeClr val="bg1"/>
                </a:solidFill>
              </a:rPr>
              <a:t>stationnaires / mobilité lourde de puissance importante</a:t>
            </a:r>
          </a:p>
          <a:p>
            <a:pPr marL="1160463" marR="0" lvl="0" indent="217488" defTabSz="914400" eaLnBrk="1" fontAlgn="auto" latinLnBrk="0" hangingPunct="1">
              <a:lnSpc>
                <a:spcPct val="100000"/>
              </a:lnSpc>
              <a:spcBef>
                <a:spcPts val="0"/>
              </a:spcBef>
              <a:spcAft>
                <a:spcPts val="0"/>
              </a:spcAft>
              <a:buClrTx/>
              <a:buSzTx/>
              <a:buFontTx/>
              <a:buNone/>
              <a:defRPr/>
            </a:pPr>
            <a:endParaRPr lang="fr-FR" sz="2000" kern="0" dirty="0">
              <a:solidFill>
                <a:schemeClr val="bg1"/>
              </a:solidFill>
            </a:endParaRPr>
          </a:p>
          <a:p>
            <a:pPr marL="1160463" marR="0" lvl="0" indent="217488" defTabSz="914400" eaLnBrk="1" fontAlgn="auto" latinLnBrk="0" hangingPunct="1">
              <a:lnSpc>
                <a:spcPct val="100000"/>
              </a:lnSpc>
              <a:spcBef>
                <a:spcPts val="0"/>
              </a:spcBef>
              <a:spcAft>
                <a:spcPts val="0"/>
              </a:spcAft>
              <a:buClrTx/>
              <a:buSzTx/>
              <a:buFontTx/>
              <a:buNone/>
              <a:defRPr/>
            </a:pPr>
            <a:r>
              <a:rPr lang="fr-FR" sz="2000" b="1" kern="0" baseline="0" dirty="0">
                <a:solidFill>
                  <a:schemeClr val="bg1"/>
                </a:solidFill>
              </a:rPr>
              <a:t>Premiers résultats prometteurs</a:t>
            </a:r>
          </a:p>
          <a:p>
            <a:pPr marL="1160463" marR="0" lvl="0" indent="217488" defTabSz="914400" eaLnBrk="1" fontAlgn="auto" latinLnBrk="0" hangingPunct="1">
              <a:lnSpc>
                <a:spcPct val="100000"/>
              </a:lnSpc>
              <a:spcBef>
                <a:spcPts val="0"/>
              </a:spcBef>
              <a:spcAft>
                <a:spcPts val="0"/>
              </a:spcAft>
              <a:buClrTx/>
              <a:buSzTx/>
              <a:buFontTx/>
              <a:buNone/>
              <a:defRPr/>
            </a:pPr>
            <a:r>
              <a:rPr lang="fr-FR" sz="2000" b="1" kern="0" baseline="0" dirty="0">
                <a:solidFill>
                  <a:schemeClr val="bg1"/>
                </a:solidFill>
              </a:rPr>
              <a:t>Lancement des phases ultérieures des projets</a:t>
            </a:r>
            <a:r>
              <a:rPr lang="fr-FR" sz="2000" kern="0" baseline="0" dirty="0">
                <a:solidFill>
                  <a:schemeClr val="bg1"/>
                </a:solidFill>
              </a:rPr>
              <a:t> en cours de </a:t>
            </a:r>
          </a:p>
          <a:p>
            <a:pPr marL="1160463" marR="0" lvl="0" indent="217488" defTabSz="914400" eaLnBrk="1" fontAlgn="auto" latinLnBrk="0" hangingPunct="1">
              <a:lnSpc>
                <a:spcPct val="100000"/>
              </a:lnSpc>
              <a:spcBef>
                <a:spcPts val="0"/>
              </a:spcBef>
              <a:spcAft>
                <a:spcPts val="0"/>
              </a:spcAft>
              <a:buClrTx/>
              <a:buSzTx/>
              <a:buFontTx/>
              <a:buNone/>
              <a:defRPr/>
            </a:pPr>
            <a:r>
              <a:rPr lang="fr-FR" sz="2000" kern="0" baseline="0" dirty="0" err="1">
                <a:solidFill>
                  <a:schemeClr val="bg1"/>
                </a:solidFill>
              </a:rPr>
              <a:t>négocations</a:t>
            </a:r>
            <a:endParaRPr lang="fr-FR" sz="2000" b="1" kern="0" baseline="0" dirty="0">
              <a:solidFill>
                <a:schemeClr val="bg1"/>
              </a:solidFill>
            </a:endParaRPr>
          </a:p>
        </p:txBody>
      </p:sp>
      <p:sp>
        <p:nvSpPr>
          <p:cNvPr id="9" name="Ellipse 8"/>
          <p:cNvSpPr/>
          <p:nvPr/>
        </p:nvSpPr>
        <p:spPr>
          <a:xfrm>
            <a:off x="215046" y="2050811"/>
            <a:ext cx="1216489" cy="1246694"/>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t>Chiffres clés</a:t>
            </a:r>
            <a:endParaRPr lang="fr-FR" sz="2800" b="1" dirty="0"/>
          </a:p>
        </p:txBody>
      </p:sp>
      <p:sp>
        <p:nvSpPr>
          <p:cNvPr id="13" name="Rectangle 12">
            <a:extLst>
              <a:ext uri="{FF2B5EF4-FFF2-40B4-BE49-F238E27FC236}">
                <a16:creationId xmlns:a16="http://schemas.microsoft.com/office/drawing/2014/main" id="{38B504DE-87A5-EC4A-838B-D87247CE167D}"/>
              </a:ext>
            </a:extLst>
          </p:cNvPr>
          <p:cNvSpPr/>
          <p:nvPr/>
        </p:nvSpPr>
        <p:spPr>
          <a:xfrm>
            <a:off x="0" y="4214693"/>
            <a:ext cx="8009467" cy="2506815"/>
          </a:xfrm>
          <a:prstGeom prst="rect">
            <a:avLst/>
          </a:prstGeom>
          <a:solidFill>
            <a:srgbClr val="336D84"/>
          </a:solidFill>
          <a:ln w="12700" cap="flat" cmpd="sng" algn="ctr">
            <a:noFill/>
            <a:prstDash val="solid"/>
            <a:miter lim="800000"/>
          </a:ln>
          <a:effectLst/>
        </p:spPr>
        <p:txBody>
          <a:bodyPr lIns="360000" rtlCol="0" anchor="ctr"/>
          <a:lstStyle/>
          <a:p>
            <a:pPr marL="1160463" marR="0" lvl="0" indent="217488" defTabSz="914400" eaLnBrk="1" fontAlgn="auto" latinLnBrk="0" hangingPunct="1">
              <a:lnSpc>
                <a:spcPct val="100000"/>
              </a:lnSpc>
              <a:spcBef>
                <a:spcPts val="0"/>
              </a:spcBef>
              <a:spcAft>
                <a:spcPts val="0"/>
              </a:spcAft>
              <a:buClrTx/>
              <a:buSzTx/>
              <a:buFontTx/>
              <a:buNone/>
              <a:defRPr/>
            </a:pPr>
            <a:r>
              <a:rPr lang="fr-FR" sz="2000" kern="0" dirty="0">
                <a:solidFill>
                  <a:schemeClr val="bg1"/>
                </a:solidFill>
              </a:rPr>
              <a:t>Discussions commerciales engagées avec </a:t>
            </a:r>
            <a:r>
              <a:rPr lang="fr-FR" sz="2000" b="1" kern="0" dirty="0">
                <a:solidFill>
                  <a:schemeClr val="bg1"/>
                </a:solidFill>
              </a:rPr>
              <a:t>une trentaine</a:t>
            </a:r>
          </a:p>
          <a:p>
            <a:pPr marL="1160463" marR="0" lvl="0" indent="217488" defTabSz="914400" eaLnBrk="1" fontAlgn="auto" latinLnBrk="0" hangingPunct="1">
              <a:lnSpc>
                <a:spcPct val="100000"/>
              </a:lnSpc>
              <a:spcBef>
                <a:spcPts val="0"/>
              </a:spcBef>
              <a:spcAft>
                <a:spcPts val="0"/>
              </a:spcAft>
              <a:buClrTx/>
              <a:buSzTx/>
              <a:buFontTx/>
              <a:buNone/>
              <a:defRPr/>
            </a:pPr>
            <a:r>
              <a:rPr lang="fr-FR" sz="2000" b="1" kern="0" dirty="0">
                <a:solidFill>
                  <a:schemeClr val="bg1"/>
                </a:solidFill>
              </a:rPr>
              <a:t>d’acteurs </a:t>
            </a:r>
            <a:r>
              <a:rPr lang="fr-FR" sz="2000" kern="0" dirty="0">
                <a:solidFill>
                  <a:schemeClr val="bg1"/>
                </a:solidFill>
              </a:rPr>
              <a:t>de référence du secteur dans les trois sous</a:t>
            </a:r>
          </a:p>
          <a:p>
            <a:pPr marL="1160463" marR="0" lvl="0" indent="217488" defTabSz="914400" eaLnBrk="1" fontAlgn="auto" latinLnBrk="0" hangingPunct="1">
              <a:lnSpc>
                <a:spcPct val="100000"/>
              </a:lnSpc>
              <a:spcBef>
                <a:spcPts val="0"/>
              </a:spcBef>
              <a:spcAft>
                <a:spcPts val="0"/>
              </a:spcAft>
              <a:buClrTx/>
              <a:buSzTx/>
              <a:buFontTx/>
              <a:buNone/>
              <a:defRPr/>
            </a:pPr>
            <a:r>
              <a:rPr lang="fr-FR" sz="2000" kern="0" dirty="0">
                <a:solidFill>
                  <a:schemeClr val="bg1"/>
                </a:solidFill>
              </a:rPr>
              <a:t>marchés du stationnaire, de la mobilité lourde et de</a:t>
            </a:r>
          </a:p>
          <a:p>
            <a:pPr marL="1160463" marR="0" lvl="0" indent="217488" defTabSz="914400" eaLnBrk="1" fontAlgn="auto" latinLnBrk="0" hangingPunct="1">
              <a:lnSpc>
                <a:spcPct val="100000"/>
              </a:lnSpc>
              <a:spcBef>
                <a:spcPts val="0"/>
              </a:spcBef>
              <a:spcAft>
                <a:spcPts val="0"/>
              </a:spcAft>
              <a:buClrTx/>
              <a:buSzTx/>
              <a:buFontTx/>
              <a:buNone/>
              <a:defRPr/>
            </a:pPr>
            <a:r>
              <a:rPr lang="fr-FR" sz="2000" kern="0" dirty="0">
                <a:solidFill>
                  <a:schemeClr val="bg1"/>
                </a:solidFill>
              </a:rPr>
              <a:t>la mobilité légère : de fortes marques d’intérêt </a:t>
            </a:r>
            <a:endParaRPr lang="fr-FR" sz="1600" kern="0" dirty="0">
              <a:solidFill>
                <a:schemeClr val="bg1"/>
              </a:solidFill>
            </a:endParaRPr>
          </a:p>
        </p:txBody>
      </p:sp>
      <p:sp>
        <p:nvSpPr>
          <p:cNvPr id="14" name="Ellipse 13"/>
          <p:cNvSpPr/>
          <p:nvPr/>
        </p:nvSpPr>
        <p:spPr>
          <a:xfrm>
            <a:off x="173782" y="4823608"/>
            <a:ext cx="1257753" cy="128898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b="1" dirty="0"/>
          </a:p>
        </p:txBody>
      </p:sp>
      <p:sp>
        <p:nvSpPr>
          <p:cNvPr id="15" name="Rectangle 14"/>
          <p:cNvSpPr/>
          <p:nvPr/>
        </p:nvSpPr>
        <p:spPr>
          <a:xfrm>
            <a:off x="148919" y="5206489"/>
            <a:ext cx="1307478" cy="584775"/>
          </a:xfrm>
          <a:prstGeom prst="rect">
            <a:avLst/>
          </a:prstGeom>
        </p:spPr>
        <p:txBody>
          <a:bodyPr wrap="square">
            <a:spAutoFit/>
          </a:bodyPr>
          <a:lstStyle/>
          <a:p>
            <a:pPr algn="ctr"/>
            <a:r>
              <a:rPr lang="fr-FR" sz="1600" b="1" dirty="0">
                <a:solidFill>
                  <a:schemeClr val="bg1"/>
                </a:solidFill>
              </a:rPr>
              <a:t>Potentiel </a:t>
            </a:r>
          </a:p>
          <a:p>
            <a:pPr algn="ctr"/>
            <a:r>
              <a:rPr lang="fr-FR" sz="1600" b="1" dirty="0">
                <a:solidFill>
                  <a:schemeClr val="bg1"/>
                </a:solidFill>
              </a:rPr>
              <a:t>Commercial</a:t>
            </a:r>
          </a:p>
        </p:txBody>
      </p:sp>
      <p:pic>
        <p:nvPicPr>
          <p:cNvPr id="5122" name="Picture 2" descr="C:\Users\Arthur\Desktop\Photos pour Sylvie et COM\EFCC-220_3D-3_OMBREE.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096001" y="1626959"/>
            <a:ext cx="6096000" cy="471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221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0" y="6640830"/>
            <a:ext cx="12192000" cy="217170"/>
          </a:xfrm>
        </p:spPr>
        <p:txBody>
          <a:bodyPr>
            <a:normAutofit fontScale="40000" lnSpcReduction="20000"/>
          </a:bodyPr>
          <a:lstStyle/>
          <a:p>
            <a:endParaRPr lang="fr-FR"/>
          </a:p>
        </p:txBody>
      </p:sp>
      <p:sp>
        <p:nvSpPr>
          <p:cNvPr id="4" name="Rectangle 3">
            <a:extLst>
              <a:ext uri="{FF2B5EF4-FFF2-40B4-BE49-F238E27FC236}">
                <a16:creationId xmlns:a16="http://schemas.microsoft.com/office/drawing/2014/main" id="{BCCAEC5F-30EB-4443-B013-EC7E0D8CCF55}"/>
              </a:ext>
            </a:extLst>
          </p:cNvPr>
          <p:cNvSpPr/>
          <p:nvPr/>
        </p:nvSpPr>
        <p:spPr>
          <a:xfrm>
            <a:off x="0" y="-22771"/>
            <a:ext cx="12192000" cy="6934468"/>
          </a:xfrm>
          <a:prstGeom prst="rect">
            <a:avLst/>
          </a:prstGeom>
          <a:blipFill>
            <a:blip r:embed="rId2" cstate="print">
              <a:extLst>
                <a:ext uri="{28A0092B-C50C-407E-A947-70E740481C1C}">
                  <a14:useLocalDpi xmlns:a14="http://schemas.microsoft.com/office/drawing/2010/main"/>
                </a:ext>
              </a:extLst>
            </a:blip>
            <a:srcRect/>
            <a:stretch>
              <a:fillRect r="16"/>
            </a:stretch>
          </a:blipFill>
          <a:effectLst>
            <a:innerShdw blurRad="368300" dist="508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sp>
        <p:nvSpPr>
          <p:cNvPr id="6" name="Titre 1">
            <a:extLst>
              <a:ext uri="{FF2B5EF4-FFF2-40B4-BE49-F238E27FC236}">
                <a16:creationId xmlns:a16="http://schemas.microsoft.com/office/drawing/2014/main" id="{2865CB66-7DA9-7A4E-9AC3-0A034BF20434}"/>
              </a:ext>
            </a:extLst>
          </p:cNvPr>
          <p:cNvSpPr txBox="1">
            <a:spLocks/>
          </p:cNvSpPr>
          <p:nvPr/>
        </p:nvSpPr>
        <p:spPr>
          <a:xfrm>
            <a:off x="838200" y="2686714"/>
            <a:ext cx="10515600" cy="9742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42969">
              <a:lnSpc>
                <a:spcPct val="100000"/>
              </a:lnSpc>
            </a:pPr>
            <a:r>
              <a:rPr lang="fr-FR" sz="3900" dirty="0">
                <a:solidFill>
                  <a:schemeClr val="bg1"/>
                </a:solidFill>
                <a:latin typeface="Abel" panose="02000506030000020004" pitchFamily="2" charset="0"/>
                <a:cs typeface="Arial" panose="020B0604020202020204" pitchFamily="34" charset="0"/>
              </a:rPr>
              <a:t>L’ADN d’ENOGIA :</a:t>
            </a:r>
          </a:p>
          <a:p>
            <a:pPr algn="ctr" defTabSz="742969">
              <a:lnSpc>
                <a:spcPct val="100000"/>
              </a:lnSpc>
            </a:pPr>
            <a:r>
              <a:rPr lang="fr-FR" sz="3900" dirty="0">
                <a:solidFill>
                  <a:schemeClr val="bg1"/>
                </a:solidFill>
                <a:latin typeface="Abel" panose="02000506030000020004" pitchFamily="2" charset="0"/>
                <a:cs typeface="Arial" panose="020B0604020202020204" pitchFamily="34" charset="0"/>
              </a:rPr>
              <a:t>R&amp;D ET EXCELLENCE INDUSTRIELLE</a:t>
            </a: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8372" y="6319143"/>
            <a:ext cx="324548" cy="332214"/>
          </a:xfrm>
          <a:prstGeom prst="rect">
            <a:avLst/>
          </a:prstGeom>
        </p:spPr>
      </p:pic>
    </p:spTree>
    <p:extLst>
      <p:ext uri="{BB962C8B-B14F-4D97-AF65-F5344CB8AC3E}">
        <p14:creationId xmlns:p14="http://schemas.microsoft.com/office/powerpoint/2010/main" val="1891272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0" y="802543"/>
            <a:ext cx="6517085" cy="4446310"/>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1185726"/>
          </a:xfrm>
          <a:prstGeom prst="rect">
            <a:avLst/>
          </a:prstGeom>
          <a:ln>
            <a:noFill/>
          </a:ln>
        </p:spPr>
      </p:pic>
      <p:pic>
        <p:nvPicPr>
          <p:cNvPr id="8" name="Imag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LA STRATEGIE R&amp;D ENOGIA </a:t>
            </a:r>
          </a:p>
          <a:p>
            <a:r>
              <a:rPr lang="fr-FR" sz="2400" b="1" dirty="0">
                <a:solidFill>
                  <a:schemeClr val="bg1"/>
                </a:solidFill>
                <a:latin typeface="Abel" panose="02000506030000020004" pitchFamily="2" charset="0"/>
              </a:rPr>
              <a:t>Anticiper les besoins du marché et financer l’investissement</a:t>
            </a:r>
          </a:p>
        </p:txBody>
      </p:sp>
      <p:sp>
        <p:nvSpPr>
          <p:cNvPr id="10" name="Espace réservé du contenu 2"/>
          <p:cNvSpPr txBox="1">
            <a:spLocks/>
          </p:cNvSpPr>
          <p:nvPr/>
        </p:nvSpPr>
        <p:spPr>
          <a:xfrm>
            <a:off x="6516065" y="5851873"/>
            <a:ext cx="5614784" cy="7969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35B4AD"/>
              </a:buClr>
              <a:buNone/>
            </a:pPr>
            <a:r>
              <a:rPr lang="fr-FR" sz="1800" b="1" dirty="0">
                <a:solidFill>
                  <a:srgbClr val="004965"/>
                </a:solidFill>
                <a:cs typeface="Arial" panose="020B0604020202020204" pitchFamily="34" charset="0"/>
              </a:rPr>
              <a:t>Une expertise clé en R&amp;D </a:t>
            </a:r>
          </a:p>
          <a:p>
            <a:pPr marL="0" indent="0" algn="ctr">
              <a:spcBef>
                <a:spcPts val="0"/>
              </a:spcBef>
              <a:buClr>
                <a:srgbClr val="35B4AD"/>
              </a:buClr>
              <a:buNone/>
            </a:pPr>
            <a:r>
              <a:rPr lang="fr-FR" sz="1800" b="1" dirty="0">
                <a:solidFill>
                  <a:srgbClr val="004965"/>
                </a:solidFill>
                <a:cs typeface="Arial" panose="020B0604020202020204" pitchFamily="34" charset="0"/>
              </a:rPr>
              <a:t>aujourd’hui déployée sur le développement commercial des compresseurs Hydrogène</a:t>
            </a:r>
            <a:endParaRPr lang="fr-FR" sz="1600" dirty="0">
              <a:solidFill>
                <a:srgbClr val="004965"/>
              </a:solidFill>
              <a:cs typeface="Arial" panose="020B0604020202020204" pitchFamily="34" charset="0"/>
            </a:endParaRPr>
          </a:p>
        </p:txBody>
      </p:sp>
      <p:sp>
        <p:nvSpPr>
          <p:cNvPr id="15" name="Espace réservé du contenu 2"/>
          <p:cNvSpPr txBox="1">
            <a:spLocks/>
          </p:cNvSpPr>
          <p:nvPr/>
        </p:nvSpPr>
        <p:spPr>
          <a:xfrm>
            <a:off x="1639097" y="-51409"/>
            <a:ext cx="5297028" cy="40631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35B4AD"/>
              </a:buClr>
              <a:buNone/>
            </a:pPr>
            <a:endParaRPr lang="fr-FR" sz="1600" dirty="0">
              <a:solidFill>
                <a:srgbClr val="16618D"/>
              </a:solidFill>
              <a:cs typeface="Arial" panose="020B0604020202020204" pitchFamily="34" charset="0"/>
            </a:endParaRPr>
          </a:p>
          <a:p>
            <a:pPr algn="ctr">
              <a:buClr>
                <a:srgbClr val="35B4AD"/>
              </a:buClr>
              <a:buFont typeface="Calibri" panose="020F0502020204030204" pitchFamily="34" charset="0"/>
              <a:buChar char="•"/>
            </a:pPr>
            <a:endParaRPr lang="fr-FR" sz="1400" dirty="0">
              <a:solidFill>
                <a:srgbClr val="16618D"/>
              </a:solidFill>
              <a:cs typeface="Arial" panose="020B0604020202020204" pitchFamily="34" charset="0"/>
            </a:endParaRPr>
          </a:p>
        </p:txBody>
      </p:sp>
      <p:sp>
        <p:nvSpPr>
          <p:cNvPr id="12" name="Rectangle 11">
            <a:extLst>
              <a:ext uri="{FF2B5EF4-FFF2-40B4-BE49-F238E27FC236}">
                <a16:creationId xmlns:a16="http://schemas.microsoft.com/office/drawing/2014/main" id="{38B504DE-87A5-EC4A-838B-D87247CE167D}"/>
              </a:ext>
            </a:extLst>
          </p:cNvPr>
          <p:cNvSpPr/>
          <p:nvPr/>
        </p:nvSpPr>
        <p:spPr>
          <a:xfrm>
            <a:off x="-61282" y="5020635"/>
            <a:ext cx="6578366" cy="1837365"/>
          </a:xfrm>
          <a:prstGeom prst="rect">
            <a:avLst/>
          </a:prstGeom>
          <a:solidFill>
            <a:srgbClr val="004965"/>
          </a:solidFill>
          <a:ln w="12700" cap="flat" cmpd="sng" algn="ctr">
            <a:noFill/>
            <a:prstDash val="solid"/>
            <a:miter lim="800000"/>
          </a:ln>
          <a:effectLst/>
        </p:spPr>
        <p:txBody>
          <a:bodyPr lIns="360000" rtlCol="0" anchor="t"/>
          <a:lstStyle/>
          <a:p>
            <a:pPr marL="1160463" marR="0" lvl="0" indent="217488" defTabSz="914400" eaLnBrk="1" fontAlgn="auto" latinLnBrk="0" hangingPunct="1">
              <a:spcBef>
                <a:spcPts val="0"/>
              </a:spcBef>
              <a:spcAft>
                <a:spcPts val="0"/>
              </a:spcAft>
              <a:buClrTx/>
              <a:buSzTx/>
              <a:buFontTx/>
              <a:buNone/>
              <a:defRPr/>
            </a:pPr>
            <a:endParaRPr lang="fr-FR" sz="1050" b="1" kern="0" dirty="0">
              <a:solidFill>
                <a:schemeClr val="bg1"/>
              </a:solidFill>
              <a:latin typeface="Roboto" panose="02000000000000000000" pitchFamily="2" charset="0"/>
            </a:endParaRPr>
          </a:p>
          <a:p>
            <a:pPr marL="1160463" marR="0" lvl="0" indent="217488" defTabSz="914400" eaLnBrk="1" fontAlgn="auto" latinLnBrk="0" hangingPunct="1">
              <a:spcBef>
                <a:spcPts val="0"/>
              </a:spcBef>
              <a:spcAft>
                <a:spcPts val="0"/>
              </a:spcAft>
              <a:buClrTx/>
              <a:buSzTx/>
              <a:buFontTx/>
              <a:buNone/>
              <a:defRPr/>
            </a:pPr>
            <a:r>
              <a:rPr lang="fr-FR" sz="2400" b="1" kern="0" dirty="0">
                <a:solidFill>
                  <a:schemeClr val="bg1"/>
                </a:solidFill>
                <a:latin typeface="Roboto" panose="02000000000000000000" pitchFamily="2" charset="0"/>
              </a:rPr>
              <a:t>5,9 M€ </a:t>
            </a:r>
            <a:r>
              <a:rPr lang="fr-FR" kern="0" dirty="0">
                <a:solidFill>
                  <a:schemeClr val="bg1"/>
                </a:solidFill>
                <a:latin typeface="Roboto" panose="02000000000000000000" pitchFamily="2" charset="0"/>
              </a:rPr>
              <a:t>investis depuis la création</a:t>
            </a:r>
            <a:endParaRPr kumimoji="0" lang="fr-FR" i="0" u="none" strike="noStrike" kern="0" cap="none" spc="0" normalizeH="0" baseline="0" noProof="0" dirty="0">
              <a:ln>
                <a:noFill/>
              </a:ln>
              <a:solidFill>
                <a:schemeClr val="bg1"/>
              </a:solidFill>
              <a:effectLst/>
              <a:uLnTx/>
              <a:uFillTx/>
              <a:latin typeface="Roboto" panose="02000000000000000000" pitchFamily="2" charset="0"/>
            </a:endParaRPr>
          </a:p>
          <a:p>
            <a:pPr marL="1160463" lvl="0" indent="217488">
              <a:defRPr/>
            </a:pPr>
            <a:r>
              <a:rPr lang="fr-FR" sz="2400" b="1" kern="0" dirty="0">
                <a:solidFill>
                  <a:schemeClr val="bg1"/>
                </a:solidFill>
                <a:latin typeface="Roboto" panose="02000000000000000000" pitchFamily="2" charset="0"/>
              </a:rPr>
              <a:t>13 </a:t>
            </a:r>
            <a:r>
              <a:rPr lang="fr-FR" kern="0" dirty="0">
                <a:solidFill>
                  <a:schemeClr val="bg1"/>
                </a:solidFill>
                <a:latin typeface="Roboto" panose="02000000000000000000" pitchFamily="2" charset="0"/>
              </a:rPr>
              <a:t>collaborateurs R&amp;D</a:t>
            </a:r>
          </a:p>
          <a:p>
            <a:pPr marL="1160463" lvl="0" indent="217488">
              <a:defRPr/>
            </a:pPr>
            <a:r>
              <a:rPr lang="fr-FR" sz="2400" b="1" kern="0" dirty="0">
                <a:solidFill>
                  <a:schemeClr val="bg1"/>
                </a:solidFill>
                <a:latin typeface="Roboto" panose="02000000000000000000" pitchFamily="2" charset="0"/>
              </a:rPr>
              <a:t>10 </a:t>
            </a:r>
            <a:r>
              <a:rPr lang="fr-FR" kern="0" dirty="0">
                <a:solidFill>
                  <a:schemeClr val="bg1"/>
                </a:solidFill>
                <a:latin typeface="Roboto" panose="02000000000000000000" pitchFamily="2" charset="0"/>
              </a:rPr>
              <a:t>brevets </a:t>
            </a:r>
            <a:endParaRPr lang="fr-FR" dirty="0"/>
          </a:p>
        </p:txBody>
      </p:sp>
      <p:sp>
        <p:nvSpPr>
          <p:cNvPr id="18" name="Ellipse 17"/>
          <p:cNvSpPr/>
          <p:nvPr/>
        </p:nvSpPr>
        <p:spPr>
          <a:xfrm>
            <a:off x="216585" y="5225415"/>
            <a:ext cx="1128604" cy="1135386"/>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t>R&amp;D </a:t>
            </a:r>
          </a:p>
          <a:p>
            <a:pPr algn="ctr"/>
            <a:r>
              <a:rPr lang="fr-FR" sz="1400" b="1" dirty="0"/>
              <a:t>2020 en chiffres</a:t>
            </a:r>
            <a:endParaRPr lang="fr-FR" b="1" dirty="0"/>
          </a:p>
        </p:txBody>
      </p:sp>
      <p:sp>
        <p:nvSpPr>
          <p:cNvPr id="22" name="Rectangle 21"/>
          <p:cNvSpPr/>
          <p:nvPr/>
        </p:nvSpPr>
        <p:spPr>
          <a:xfrm>
            <a:off x="-61283" y="6518808"/>
            <a:ext cx="6644943" cy="323165"/>
          </a:xfrm>
          <a:prstGeom prst="rect">
            <a:avLst/>
          </a:prstGeom>
        </p:spPr>
        <p:txBody>
          <a:bodyPr wrap="square">
            <a:spAutoFit/>
          </a:bodyPr>
          <a:lstStyle/>
          <a:p>
            <a:r>
              <a:rPr lang="fr-FR" sz="750" dirty="0">
                <a:solidFill>
                  <a:schemeClr val="bg1"/>
                </a:solidFill>
              </a:rPr>
              <a:t>Taux de soutien annuel : somme des subventions, crédit impôt recherche et crédit impôt innovation rapportée à la production immobilisée R&amp;D enregistrée sur l’exercice. Ce taux illustre la part de R&amp;D subventionnée. Taux global de soutien : moyenne des taux annuels de soutien depuis la création de l’entreprise.</a:t>
            </a:r>
          </a:p>
        </p:txBody>
      </p:sp>
      <p:pic>
        <p:nvPicPr>
          <p:cNvPr id="14" name="Image 13">
            <a:extLst>
              <a:ext uri="{FF2B5EF4-FFF2-40B4-BE49-F238E27FC236}">
                <a16:creationId xmlns:a16="http://schemas.microsoft.com/office/drawing/2014/main" id="{95B77B9F-8310-CB48-8D51-127066FC1B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6" name="ZoneTexte 15"/>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23</a:t>
            </a:r>
          </a:p>
        </p:txBody>
      </p:sp>
      <p:sp>
        <p:nvSpPr>
          <p:cNvPr id="19" name="Espace réservé du contenu 2"/>
          <p:cNvSpPr txBox="1">
            <a:spLocks/>
          </p:cNvSpPr>
          <p:nvPr/>
        </p:nvSpPr>
        <p:spPr>
          <a:xfrm>
            <a:off x="6576326" y="1498302"/>
            <a:ext cx="5554523" cy="8553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35B4AD"/>
              </a:buClr>
              <a:buNone/>
            </a:pPr>
            <a:r>
              <a:rPr lang="fr-FR" sz="2000" b="1" dirty="0">
                <a:solidFill>
                  <a:srgbClr val="004965"/>
                </a:solidFill>
                <a:cs typeface="Arial" panose="020B0604020202020204" pitchFamily="34" charset="0"/>
              </a:rPr>
              <a:t>Partenaires historiques de référence</a:t>
            </a:r>
          </a:p>
        </p:txBody>
      </p:sp>
      <p:sp>
        <p:nvSpPr>
          <p:cNvPr id="2" name="Triangle isocèle 1"/>
          <p:cNvSpPr/>
          <p:nvPr/>
        </p:nvSpPr>
        <p:spPr>
          <a:xfrm rot="10800000">
            <a:off x="8447395" y="5180233"/>
            <a:ext cx="1812383" cy="527841"/>
          </a:xfrm>
          <a:prstGeom prst="triangl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p:nvPicPr>
        <p:blipFill>
          <a:blip r:embed="rId7"/>
          <a:stretch>
            <a:fillRect/>
          </a:stretch>
        </p:blipFill>
        <p:spPr>
          <a:xfrm>
            <a:off x="10229127" y="2032280"/>
            <a:ext cx="603432" cy="720424"/>
          </a:xfrm>
          <a:prstGeom prst="rect">
            <a:avLst/>
          </a:prstGeom>
        </p:spPr>
      </p:pic>
      <p:pic>
        <p:nvPicPr>
          <p:cNvPr id="21" name="Image 2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71731" y="2032280"/>
            <a:ext cx="753667" cy="720424"/>
          </a:xfrm>
          <a:prstGeom prst="rect">
            <a:avLst/>
          </a:prstGeom>
        </p:spPr>
      </p:pic>
      <p:pic>
        <p:nvPicPr>
          <p:cNvPr id="24" name="Image 23"/>
          <p:cNvPicPr>
            <a:picLocks noChangeAspect="1"/>
          </p:cNvPicPr>
          <p:nvPr/>
        </p:nvPicPr>
        <p:blipFill>
          <a:blip r:embed="rId9"/>
          <a:stretch>
            <a:fillRect/>
          </a:stretch>
        </p:blipFill>
        <p:spPr>
          <a:xfrm>
            <a:off x="10884908" y="2147149"/>
            <a:ext cx="1183847" cy="452426"/>
          </a:xfrm>
          <a:prstGeom prst="rect">
            <a:avLst/>
          </a:prstGeom>
        </p:spPr>
      </p:pic>
      <p:pic>
        <p:nvPicPr>
          <p:cNvPr id="25" name="Image 24"/>
          <p:cNvPicPr>
            <a:picLocks noChangeAspect="1"/>
          </p:cNvPicPr>
          <p:nvPr/>
        </p:nvPicPr>
        <p:blipFill>
          <a:blip r:embed="rId10"/>
          <a:stretch>
            <a:fillRect/>
          </a:stretch>
        </p:blipFill>
        <p:spPr>
          <a:xfrm>
            <a:off x="9470091" y="2025573"/>
            <a:ext cx="727132" cy="727132"/>
          </a:xfrm>
          <a:prstGeom prst="rect">
            <a:avLst/>
          </a:prstGeom>
        </p:spPr>
      </p:pic>
      <p:pic>
        <p:nvPicPr>
          <p:cNvPr id="26" name="Image 25"/>
          <p:cNvPicPr>
            <a:picLocks noChangeAspect="1"/>
          </p:cNvPicPr>
          <p:nvPr/>
        </p:nvPicPr>
        <p:blipFill>
          <a:blip r:embed="rId11"/>
          <a:stretch>
            <a:fillRect/>
          </a:stretch>
        </p:blipFill>
        <p:spPr>
          <a:xfrm>
            <a:off x="6706660" y="2027645"/>
            <a:ext cx="1880551" cy="826303"/>
          </a:xfrm>
          <a:prstGeom prst="rect">
            <a:avLst/>
          </a:prstGeom>
        </p:spPr>
      </p:pic>
      <p:sp>
        <p:nvSpPr>
          <p:cNvPr id="4" name="Rectangle 3"/>
          <p:cNvSpPr/>
          <p:nvPr/>
        </p:nvSpPr>
        <p:spPr>
          <a:xfrm>
            <a:off x="6603286" y="4462107"/>
            <a:ext cx="5527562" cy="461665"/>
          </a:xfrm>
          <a:prstGeom prst="rect">
            <a:avLst/>
          </a:prstGeom>
        </p:spPr>
        <p:txBody>
          <a:bodyPr wrap="square">
            <a:spAutoFit/>
          </a:bodyPr>
          <a:lstStyle/>
          <a:p>
            <a:pPr marL="1160463" lvl="0" indent="217488">
              <a:defRPr/>
            </a:pPr>
            <a:r>
              <a:rPr lang="fr-FR" sz="2400" b="1" kern="0" dirty="0">
                <a:solidFill>
                  <a:srgbClr val="35B4AD"/>
                </a:solidFill>
                <a:latin typeface="Roboto" panose="02000000000000000000" pitchFamily="2" charset="0"/>
              </a:rPr>
              <a:t>63% </a:t>
            </a:r>
            <a:r>
              <a:rPr lang="fr-FR" kern="0" dirty="0">
                <a:solidFill>
                  <a:srgbClr val="35B4AD"/>
                </a:solidFill>
                <a:latin typeface="Roboto" panose="02000000000000000000" pitchFamily="2" charset="0"/>
              </a:rPr>
              <a:t>taux de soutien global </a:t>
            </a:r>
          </a:p>
        </p:txBody>
      </p:sp>
      <p:sp>
        <p:nvSpPr>
          <p:cNvPr id="23" name="Espace réservé du contenu 2"/>
          <p:cNvSpPr txBox="1">
            <a:spLocks/>
          </p:cNvSpPr>
          <p:nvPr/>
        </p:nvSpPr>
        <p:spPr>
          <a:xfrm>
            <a:off x="6576326" y="3497457"/>
            <a:ext cx="5554522" cy="7097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35B4AD"/>
              </a:buClr>
              <a:buNone/>
            </a:pPr>
            <a:endParaRPr lang="fr-FR" sz="2000" b="1" dirty="0">
              <a:solidFill>
                <a:srgbClr val="004965"/>
              </a:solidFill>
              <a:cs typeface="Arial" panose="020B0604020202020204" pitchFamily="34" charset="0"/>
            </a:endParaRPr>
          </a:p>
          <a:p>
            <a:pPr marL="0" indent="0" algn="ctr">
              <a:lnSpc>
                <a:spcPct val="100000"/>
              </a:lnSpc>
              <a:spcBef>
                <a:spcPts val="0"/>
              </a:spcBef>
              <a:buClr>
                <a:srgbClr val="35B4AD"/>
              </a:buClr>
              <a:buNone/>
            </a:pPr>
            <a:r>
              <a:rPr lang="fr-FR" sz="2000" b="1" dirty="0">
                <a:solidFill>
                  <a:srgbClr val="004965"/>
                </a:solidFill>
                <a:cs typeface="Arial" panose="020B0604020202020204" pitchFamily="34" charset="0"/>
              </a:rPr>
              <a:t>Dispositif de financement efficace </a:t>
            </a:r>
          </a:p>
          <a:p>
            <a:pPr marL="0" indent="0" algn="ctr">
              <a:lnSpc>
                <a:spcPct val="100000"/>
              </a:lnSpc>
              <a:spcBef>
                <a:spcPts val="0"/>
              </a:spcBef>
              <a:buClr>
                <a:srgbClr val="35B4AD"/>
              </a:buClr>
              <a:buNone/>
            </a:pPr>
            <a:r>
              <a:rPr lang="fr-FR" sz="2000" b="1" dirty="0">
                <a:solidFill>
                  <a:srgbClr val="004965"/>
                </a:solidFill>
                <a:cs typeface="Arial" panose="020B0604020202020204" pitchFamily="34" charset="0"/>
              </a:rPr>
              <a:t>avec un fort taux de soutien </a:t>
            </a:r>
          </a:p>
        </p:txBody>
      </p:sp>
      <p:sp>
        <p:nvSpPr>
          <p:cNvPr id="29" name="Espace réservé du contenu 2"/>
          <p:cNvSpPr txBox="1">
            <a:spLocks/>
          </p:cNvSpPr>
          <p:nvPr/>
        </p:nvSpPr>
        <p:spPr>
          <a:xfrm>
            <a:off x="6583659" y="3009671"/>
            <a:ext cx="5547189" cy="6367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35B4AD"/>
              </a:buClr>
              <a:buNone/>
            </a:pPr>
            <a:r>
              <a:rPr lang="fr-FR" sz="4000" b="1" dirty="0">
                <a:solidFill>
                  <a:srgbClr val="35B4AD"/>
                </a:solidFill>
                <a:cs typeface="Arial" panose="020B0604020202020204" pitchFamily="34" charset="0"/>
              </a:rPr>
              <a:t>&amp;</a:t>
            </a:r>
          </a:p>
        </p:txBody>
      </p:sp>
    </p:spTree>
    <p:extLst>
      <p:ext uri="{BB962C8B-B14F-4D97-AF65-F5344CB8AC3E}">
        <p14:creationId xmlns:p14="http://schemas.microsoft.com/office/powerpoint/2010/main" val="441351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048" y="1289329"/>
            <a:ext cx="6483789" cy="1105824"/>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185726"/>
          </a:xfrm>
          <a:prstGeom prst="rect">
            <a:avLst/>
          </a:prstGeom>
          <a:ln>
            <a:noFill/>
          </a:ln>
        </p:spPr>
      </p:pic>
      <p:pic>
        <p:nvPicPr>
          <p:cNvPr id="14" name="Imag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5" name="Rectangle 14"/>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LES DISPOSITIFS DE SOUTIEN</a:t>
            </a:r>
          </a:p>
          <a:p>
            <a:r>
              <a:rPr lang="fr-FR" sz="2800" b="1" dirty="0">
                <a:solidFill>
                  <a:schemeClr val="bg1"/>
                </a:solidFill>
                <a:latin typeface="Abel" panose="02000506030000020004" pitchFamily="2" charset="0"/>
              </a:rPr>
              <a:t>Pour l’hydrogène vert</a:t>
            </a:r>
          </a:p>
        </p:txBody>
      </p:sp>
      <p:sp>
        <p:nvSpPr>
          <p:cNvPr id="26" name="Ellipse 25"/>
          <p:cNvSpPr/>
          <p:nvPr/>
        </p:nvSpPr>
        <p:spPr>
          <a:xfrm>
            <a:off x="856306" y="1411221"/>
            <a:ext cx="1142660" cy="1142660"/>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9061" y="1491881"/>
            <a:ext cx="890528" cy="877368"/>
          </a:xfrm>
          <a:prstGeom prst="rect">
            <a:avLst/>
          </a:prstGeom>
        </p:spPr>
      </p:pic>
      <p:pic>
        <p:nvPicPr>
          <p:cNvPr id="29" name="Image 28">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34" name="ZoneTexte 33"/>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24</a:t>
            </a:r>
          </a:p>
        </p:txBody>
      </p:sp>
      <p:sp>
        <p:nvSpPr>
          <p:cNvPr id="20" name="Rectangle 19"/>
          <p:cNvSpPr/>
          <p:nvPr/>
        </p:nvSpPr>
        <p:spPr>
          <a:xfrm>
            <a:off x="880110" y="3295109"/>
            <a:ext cx="3084851" cy="3046988"/>
          </a:xfrm>
          <a:prstGeom prst="rect">
            <a:avLst/>
          </a:prstGeom>
          <a:ln>
            <a:noFill/>
          </a:ln>
        </p:spPr>
        <p:txBody>
          <a:bodyPr wrap="square">
            <a:spAutoFit/>
          </a:bodyPr>
          <a:lstStyle/>
          <a:p>
            <a:pPr algn="ctr"/>
            <a:r>
              <a:rPr lang="fr-FR" sz="2000" b="1" dirty="0">
                <a:solidFill>
                  <a:srgbClr val="35B4AD"/>
                </a:solidFill>
              </a:rPr>
              <a:t>7,2 Md€ </a:t>
            </a:r>
            <a:r>
              <a:rPr lang="fr-FR" sz="2000" b="1" dirty="0">
                <a:solidFill>
                  <a:srgbClr val="16618D"/>
                </a:solidFill>
              </a:rPr>
              <a:t>d’ici à 2030 </a:t>
            </a:r>
          </a:p>
          <a:p>
            <a:pPr algn="just"/>
            <a:endParaRPr lang="fr-FR" sz="1000" dirty="0">
              <a:solidFill>
                <a:srgbClr val="16618D"/>
              </a:solidFill>
            </a:endParaRPr>
          </a:p>
          <a:p>
            <a:pPr algn="just"/>
            <a:r>
              <a:rPr lang="fr-FR" sz="1400" dirty="0">
                <a:solidFill>
                  <a:srgbClr val="16618D"/>
                </a:solidFill>
              </a:rPr>
              <a:t>dans le cadre du plan de relance pour développer une filière hydrogène en France, dont 2 milliards d’ici 2022</a:t>
            </a:r>
          </a:p>
          <a:p>
            <a:pPr algn="just"/>
            <a:endParaRPr lang="fr-FR" sz="1200" dirty="0">
              <a:solidFill>
                <a:srgbClr val="16618D"/>
              </a:solidFill>
            </a:endParaRPr>
          </a:p>
          <a:p>
            <a:pPr algn="just"/>
            <a:endParaRPr lang="fr-FR" sz="1200" dirty="0">
              <a:solidFill>
                <a:srgbClr val="16618D"/>
              </a:solidFill>
            </a:endParaRPr>
          </a:p>
          <a:p>
            <a:r>
              <a:rPr lang="fr-FR" sz="1200" b="1" dirty="0">
                <a:solidFill>
                  <a:srgbClr val="16618D"/>
                </a:solidFill>
              </a:rPr>
              <a:t>3 priorités : </a:t>
            </a:r>
          </a:p>
          <a:p>
            <a:r>
              <a:rPr lang="fr-FR" sz="1200" dirty="0">
                <a:solidFill>
                  <a:srgbClr val="16618D"/>
                </a:solidFill>
              </a:rPr>
              <a:t>1.Décarboner l’industrie en faisant émerger une filière française de l’électrolyse</a:t>
            </a:r>
          </a:p>
          <a:p>
            <a:r>
              <a:rPr lang="fr-FR" sz="1200" dirty="0">
                <a:solidFill>
                  <a:srgbClr val="16618D"/>
                </a:solidFill>
              </a:rPr>
              <a:t>2. Développer une mobilité lourde à l’hydrogène </a:t>
            </a:r>
            <a:r>
              <a:rPr lang="fr-FR" sz="1200" dirty="0" err="1">
                <a:solidFill>
                  <a:srgbClr val="16618D"/>
                </a:solidFill>
              </a:rPr>
              <a:t>décarboné</a:t>
            </a:r>
            <a:endParaRPr lang="fr-FR" sz="1200" dirty="0">
              <a:solidFill>
                <a:srgbClr val="16618D"/>
              </a:solidFill>
            </a:endParaRPr>
          </a:p>
          <a:p>
            <a:r>
              <a:rPr lang="fr-FR" sz="1200" dirty="0">
                <a:solidFill>
                  <a:srgbClr val="16618D"/>
                </a:solidFill>
              </a:rPr>
              <a:t>3. Soutenir la recherche, l’innovation et le développement de compétences afin de favoriser les usages de demain</a:t>
            </a:r>
          </a:p>
        </p:txBody>
      </p:sp>
      <p:sp>
        <p:nvSpPr>
          <p:cNvPr id="22" name="Rectangle 21"/>
          <p:cNvSpPr/>
          <p:nvPr/>
        </p:nvSpPr>
        <p:spPr>
          <a:xfrm>
            <a:off x="761205" y="1298397"/>
            <a:ext cx="6486631" cy="5002511"/>
          </a:xfrm>
          <a:prstGeom prst="rect">
            <a:avLst/>
          </a:prstGeom>
          <a:noFill/>
          <a:ln>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72152" y="2534526"/>
            <a:ext cx="711640" cy="71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a:xfrm>
            <a:off x="4276471" y="3301274"/>
            <a:ext cx="2895890" cy="2477601"/>
          </a:xfrm>
          <a:prstGeom prst="rect">
            <a:avLst/>
          </a:prstGeom>
          <a:ln>
            <a:noFill/>
          </a:ln>
        </p:spPr>
        <p:txBody>
          <a:bodyPr wrap="square">
            <a:spAutoFit/>
          </a:bodyPr>
          <a:lstStyle/>
          <a:p>
            <a:pPr algn="ctr"/>
            <a:r>
              <a:rPr lang="fr-FR" sz="2000" b="1" dirty="0">
                <a:solidFill>
                  <a:srgbClr val="35B4AD"/>
                </a:solidFill>
              </a:rPr>
              <a:t>350 M€ </a:t>
            </a:r>
            <a:r>
              <a:rPr lang="fr-FR" sz="2000" b="1" dirty="0">
                <a:solidFill>
                  <a:srgbClr val="16618D"/>
                </a:solidFill>
              </a:rPr>
              <a:t>jusqu’en 2023</a:t>
            </a:r>
          </a:p>
          <a:p>
            <a:pPr algn="ctr"/>
            <a:endParaRPr lang="fr-FR" sz="1000" b="1" dirty="0">
              <a:solidFill>
                <a:srgbClr val="16618D"/>
              </a:solidFill>
            </a:endParaRPr>
          </a:p>
          <a:p>
            <a:pPr algn="just"/>
            <a:r>
              <a:rPr lang="fr-FR" sz="1400" dirty="0">
                <a:solidFill>
                  <a:srgbClr val="16618D"/>
                </a:solidFill>
              </a:rPr>
              <a:t>dans le cadre d’un appel à projet pour développer ou améliorer les composants et systèmes liés à la production et au transport d’hydrogène, et à ses usages tels que les applications de transport ou de fourniture d’énergie. </a:t>
            </a:r>
          </a:p>
          <a:p>
            <a:pPr algn="just"/>
            <a:endParaRPr lang="fr-FR" sz="1600" b="1" dirty="0">
              <a:solidFill>
                <a:srgbClr val="16618D"/>
              </a:solidFill>
            </a:endParaRPr>
          </a:p>
          <a:p>
            <a:pPr algn="just"/>
            <a:endParaRPr lang="fr-FR" sz="1200" dirty="0">
              <a:solidFill>
                <a:srgbClr val="16618D"/>
              </a:solidFill>
            </a:endParaRPr>
          </a:p>
        </p:txBody>
      </p:sp>
      <p:sp>
        <p:nvSpPr>
          <p:cNvPr id="3" name="Rectangle 2"/>
          <p:cNvSpPr/>
          <p:nvPr/>
        </p:nvSpPr>
        <p:spPr>
          <a:xfrm>
            <a:off x="1719293" y="1626380"/>
            <a:ext cx="2889197" cy="407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En France</a:t>
            </a:r>
          </a:p>
        </p:txBody>
      </p:sp>
      <p:sp>
        <p:nvSpPr>
          <p:cNvPr id="33" name="Rectangle 32"/>
          <p:cNvSpPr/>
          <p:nvPr/>
        </p:nvSpPr>
        <p:spPr>
          <a:xfrm>
            <a:off x="8055900" y="1298192"/>
            <a:ext cx="3244125" cy="1105824"/>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8178894" y="1420084"/>
            <a:ext cx="1142660" cy="1142660"/>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8744305" y="1635242"/>
            <a:ext cx="2889197" cy="407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A l’international</a:t>
            </a:r>
          </a:p>
        </p:txBody>
      </p:sp>
      <p:pic>
        <p:nvPicPr>
          <p:cNvPr id="42" name="Image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38525" y="1500744"/>
            <a:ext cx="815921" cy="792460"/>
          </a:xfrm>
          <a:prstGeom prst="rect">
            <a:avLst/>
          </a:prstGeom>
        </p:spPr>
      </p:pic>
      <p:sp>
        <p:nvSpPr>
          <p:cNvPr id="38" name="Rectangle 37"/>
          <p:cNvSpPr/>
          <p:nvPr/>
        </p:nvSpPr>
        <p:spPr>
          <a:xfrm>
            <a:off x="8055900" y="1390244"/>
            <a:ext cx="3244125" cy="4919527"/>
          </a:xfrm>
          <a:prstGeom prst="rect">
            <a:avLst/>
          </a:prstGeom>
          <a:noFill/>
          <a:ln>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8225856" y="3332297"/>
            <a:ext cx="3055163" cy="2277547"/>
          </a:xfrm>
          <a:prstGeom prst="rect">
            <a:avLst/>
          </a:prstGeom>
        </p:spPr>
        <p:txBody>
          <a:bodyPr wrap="square">
            <a:spAutoFit/>
          </a:bodyPr>
          <a:lstStyle/>
          <a:p>
            <a:pPr algn="ctr"/>
            <a:r>
              <a:rPr lang="fr-FR" sz="1600" b="1" dirty="0">
                <a:solidFill>
                  <a:srgbClr val="16618D"/>
                </a:solidFill>
              </a:rPr>
              <a:t>Nombreux plans de </a:t>
            </a:r>
            <a:r>
              <a:rPr lang="fr-FR" sz="1600" b="1" dirty="0" err="1">
                <a:solidFill>
                  <a:srgbClr val="16618D"/>
                </a:solidFill>
              </a:rPr>
              <a:t>décarbonation</a:t>
            </a:r>
            <a:r>
              <a:rPr lang="fr-FR" sz="1600" b="1" dirty="0">
                <a:solidFill>
                  <a:srgbClr val="16618D"/>
                </a:solidFill>
              </a:rPr>
              <a:t> aussi en place : </a:t>
            </a:r>
          </a:p>
          <a:p>
            <a:endParaRPr lang="fr-FR" sz="1600" b="1" dirty="0">
              <a:solidFill>
                <a:srgbClr val="16618D"/>
              </a:solidFill>
            </a:endParaRPr>
          </a:p>
          <a:p>
            <a:r>
              <a:rPr lang="fr-FR" sz="1600" b="1" dirty="0">
                <a:solidFill>
                  <a:srgbClr val="16618D"/>
                </a:solidFill>
              </a:rPr>
              <a:t>Allemagne : </a:t>
            </a:r>
            <a:r>
              <a:rPr lang="fr-FR" sz="1600" b="1" dirty="0">
                <a:solidFill>
                  <a:srgbClr val="35B4AD"/>
                </a:solidFill>
              </a:rPr>
              <a:t>9Md€</a:t>
            </a:r>
          </a:p>
          <a:p>
            <a:endParaRPr lang="fr-FR" sz="1000" b="1" dirty="0">
              <a:solidFill>
                <a:srgbClr val="16618D"/>
              </a:solidFill>
            </a:endParaRPr>
          </a:p>
          <a:p>
            <a:r>
              <a:rPr lang="fr-FR" sz="1600" b="1" dirty="0">
                <a:solidFill>
                  <a:srgbClr val="16618D"/>
                </a:solidFill>
              </a:rPr>
              <a:t>Portugal : </a:t>
            </a:r>
            <a:r>
              <a:rPr lang="fr-FR" sz="1600" b="1" dirty="0">
                <a:solidFill>
                  <a:srgbClr val="35B4AD"/>
                </a:solidFill>
              </a:rPr>
              <a:t>7Md€</a:t>
            </a:r>
          </a:p>
          <a:p>
            <a:endParaRPr lang="fr-FR" sz="1000" b="1" dirty="0">
              <a:solidFill>
                <a:srgbClr val="16618D"/>
              </a:solidFill>
            </a:endParaRPr>
          </a:p>
          <a:p>
            <a:r>
              <a:rPr lang="fr-FR" sz="1600" b="1" dirty="0">
                <a:solidFill>
                  <a:srgbClr val="16618D"/>
                </a:solidFill>
              </a:rPr>
              <a:t>Corée du Sud : </a:t>
            </a:r>
            <a:r>
              <a:rPr lang="fr-FR" sz="1600" b="1" dirty="0">
                <a:solidFill>
                  <a:srgbClr val="35B4AD"/>
                </a:solidFill>
              </a:rPr>
              <a:t>1,8 Md€</a:t>
            </a:r>
          </a:p>
          <a:p>
            <a:endParaRPr lang="fr-FR" sz="1000" b="1" dirty="0">
              <a:solidFill>
                <a:srgbClr val="16618D"/>
              </a:solidFill>
            </a:endParaRPr>
          </a:p>
          <a:p>
            <a:r>
              <a:rPr lang="fr-FR" sz="1600" b="1" dirty="0">
                <a:solidFill>
                  <a:srgbClr val="16618D"/>
                </a:solidFill>
              </a:rPr>
              <a:t>Japon : </a:t>
            </a:r>
            <a:r>
              <a:rPr lang="fr-FR" sz="1600" b="1" dirty="0">
                <a:solidFill>
                  <a:srgbClr val="35B4AD"/>
                </a:solidFill>
              </a:rPr>
              <a:t>&gt; 600M€/an</a:t>
            </a:r>
          </a:p>
        </p:txBody>
      </p:sp>
      <p:pic>
        <p:nvPicPr>
          <p:cNvPr id="39" name="Picture 2"/>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189394" y="2398469"/>
            <a:ext cx="932672" cy="895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83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455EFC8-73D0-1D4C-AA3F-6AFF11D5635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21798" y="1220673"/>
            <a:ext cx="2737465" cy="1800000"/>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1185726"/>
          </a:xfrm>
          <a:prstGeom prst="rect">
            <a:avLst/>
          </a:prstGeom>
          <a:ln>
            <a:noFill/>
          </a:ln>
        </p:spPr>
      </p:pic>
      <p:pic>
        <p:nvPicPr>
          <p:cNvPr id="8" name="Imag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b="1" dirty="0">
              <a:solidFill>
                <a:schemeClr val="bg1"/>
              </a:solidFill>
            </a:endParaRPr>
          </a:p>
        </p:txBody>
      </p:sp>
      <p:sp>
        <p:nvSpPr>
          <p:cNvPr id="6" name="Rectangle 5"/>
          <p:cNvSpPr/>
          <p:nvPr/>
        </p:nvSpPr>
        <p:spPr>
          <a:xfrm>
            <a:off x="1178129" y="-5765"/>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PRODUCTION À HAUTE VALEUR AJOUTÉE</a:t>
            </a:r>
          </a:p>
          <a:p>
            <a:r>
              <a:rPr lang="fr-FR" sz="2400" b="1" dirty="0">
                <a:solidFill>
                  <a:schemeClr val="bg1"/>
                </a:solidFill>
                <a:latin typeface="Abel" panose="02000506030000020004" pitchFamily="2" charset="0"/>
              </a:rPr>
              <a:t>Made In France </a:t>
            </a:r>
          </a:p>
        </p:txBody>
      </p:sp>
      <p:sp>
        <p:nvSpPr>
          <p:cNvPr id="11" name="Rectangle 10">
            <a:extLst>
              <a:ext uri="{FF2B5EF4-FFF2-40B4-BE49-F238E27FC236}">
                <a16:creationId xmlns:a16="http://schemas.microsoft.com/office/drawing/2014/main" id="{38B504DE-87A5-EC4A-838B-D87247CE167D}"/>
              </a:ext>
            </a:extLst>
          </p:cNvPr>
          <p:cNvSpPr/>
          <p:nvPr/>
        </p:nvSpPr>
        <p:spPr>
          <a:xfrm>
            <a:off x="1" y="5603000"/>
            <a:ext cx="8618094" cy="1094014"/>
          </a:xfrm>
          <a:prstGeom prst="rect">
            <a:avLst/>
          </a:prstGeom>
          <a:solidFill>
            <a:srgbClr val="176695">
              <a:alpha val="10000"/>
            </a:srgbClr>
          </a:solidFill>
          <a:ln w="12700" cap="flat" cmpd="sng" algn="ctr">
            <a:noFill/>
            <a:prstDash val="solid"/>
            <a:miter lim="800000"/>
          </a:ln>
          <a:effectLst/>
        </p:spPr>
        <p:txBody>
          <a:bodyPr lIns="360000" rtlCol="0" anchor="ctr"/>
          <a:lstStyle/>
          <a:p>
            <a:pPr marL="1071563">
              <a:defRPr/>
            </a:pPr>
            <a:r>
              <a:rPr lang="fr-FR" sz="2400" b="1" kern="0" dirty="0">
                <a:solidFill>
                  <a:srgbClr val="0D3F5C"/>
                </a:solidFill>
              </a:rPr>
              <a:t>+ 1000 unités / an </a:t>
            </a:r>
            <a:r>
              <a:rPr lang="fr-FR" sz="1600" kern="0" dirty="0">
                <a:solidFill>
                  <a:srgbClr val="0D3F5C"/>
                </a:solidFill>
              </a:rPr>
              <a:t>capacité de production actuelle de micro-turbomachines</a:t>
            </a:r>
          </a:p>
          <a:p>
            <a:pPr marL="1071563">
              <a:defRPr/>
            </a:pPr>
            <a:r>
              <a:rPr lang="fr-FR" sz="2400" b="1" kern="0" dirty="0">
                <a:solidFill>
                  <a:srgbClr val="0D3F5C"/>
                </a:solidFill>
              </a:rPr>
              <a:t>10 </a:t>
            </a:r>
            <a:r>
              <a:rPr lang="fr-FR" kern="0" dirty="0">
                <a:solidFill>
                  <a:srgbClr val="0D3F5C"/>
                </a:solidFill>
              </a:rPr>
              <a:t>collaborateurs</a:t>
            </a:r>
          </a:p>
        </p:txBody>
      </p:sp>
      <p:sp>
        <p:nvSpPr>
          <p:cNvPr id="12" name="Ellipse 11"/>
          <p:cNvSpPr/>
          <p:nvPr/>
        </p:nvSpPr>
        <p:spPr>
          <a:xfrm>
            <a:off x="361322" y="5724398"/>
            <a:ext cx="882364" cy="90427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t>Chiffres clés</a:t>
            </a:r>
            <a:endParaRPr lang="fr-FR" b="1" dirty="0"/>
          </a:p>
        </p:txBody>
      </p:sp>
      <p:sp>
        <p:nvSpPr>
          <p:cNvPr id="15" name="Espace réservé du contenu 2"/>
          <p:cNvSpPr txBox="1">
            <a:spLocks/>
          </p:cNvSpPr>
          <p:nvPr/>
        </p:nvSpPr>
        <p:spPr>
          <a:xfrm>
            <a:off x="96061" y="1542161"/>
            <a:ext cx="5050421" cy="37044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5B4AD"/>
              </a:buClr>
              <a:buNone/>
            </a:pPr>
            <a:r>
              <a:rPr lang="fr-FR" sz="1800" b="1" dirty="0">
                <a:solidFill>
                  <a:srgbClr val="35B4AD"/>
                </a:solidFill>
                <a:cs typeface="Arial" panose="020B0604020202020204" pitchFamily="34" charset="0"/>
              </a:rPr>
              <a:t>La micro-turbomachine, une industrie de précision </a:t>
            </a:r>
          </a:p>
          <a:p>
            <a:pPr marL="0" indent="0">
              <a:buClr>
                <a:srgbClr val="35B4AD"/>
              </a:buClr>
              <a:buNone/>
            </a:pPr>
            <a:r>
              <a:rPr lang="fr-FR" sz="1600" dirty="0">
                <a:solidFill>
                  <a:schemeClr val="tx1">
                    <a:lumMod val="75000"/>
                    <a:lumOff val="25000"/>
                  </a:schemeClr>
                </a:solidFill>
                <a:cs typeface="Arial" panose="020B0604020202020204" pitchFamily="34" charset="0"/>
              </a:rPr>
              <a:t>Opérations à valeur ajoutée réalisées exclusivement à Marseille avec notamment une salle grise sécurisée</a:t>
            </a:r>
          </a:p>
          <a:p>
            <a:pPr marL="0" indent="0">
              <a:buClr>
                <a:srgbClr val="35B4AD"/>
              </a:buClr>
              <a:buNone/>
            </a:pPr>
            <a:endParaRPr lang="fr-FR" sz="1600" dirty="0">
              <a:solidFill>
                <a:srgbClr val="16618D"/>
              </a:solidFill>
              <a:cs typeface="Arial" panose="020B0604020202020204" pitchFamily="34" charset="0"/>
            </a:endParaRPr>
          </a:p>
          <a:p>
            <a:pPr marL="0" indent="0">
              <a:buClr>
                <a:srgbClr val="35B4AD"/>
              </a:buClr>
              <a:buNone/>
            </a:pPr>
            <a:r>
              <a:rPr lang="fr-FR" sz="1800" b="1" dirty="0">
                <a:solidFill>
                  <a:srgbClr val="35B4AD"/>
                </a:solidFill>
                <a:cs typeface="Arial" panose="020B0604020202020204" pitchFamily="34" charset="0"/>
              </a:rPr>
              <a:t>Le procédé de fabrication, un élément de sécurisation de la propriété intellectuelle </a:t>
            </a:r>
          </a:p>
          <a:p>
            <a:pPr marL="0" indent="0">
              <a:buClr>
                <a:srgbClr val="35B4AD"/>
              </a:buClr>
              <a:buNone/>
            </a:pPr>
            <a:r>
              <a:rPr lang="fr-FR" sz="1600" dirty="0">
                <a:solidFill>
                  <a:schemeClr val="tx1">
                    <a:lumMod val="75000"/>
                    <a:lumOff val="25000"/>
                  </a:schemeClr>
                </a:solidFill>
                <a:cs typeface="Arial" panose="020B0604020202020204" pitchFamily="34" charset="0"/>
              </a:rPr>
              <a:t>Séquencement des opérations clés tout au long de la chaîne de production</a:t>
            </a:r>
          </a:p>
          <a:p>
            <a:pPr marL="0" indent="0">
              <a:buClr>
                <a:srgbClr val="35B4AD"/>
              </a:buClr>
              <a:buNone/>
            </a:pPr>
            <a:endParaRPr lang="fr-FR" sz="1600" dirty="0">
              <a:solidFill>
                <a:srgbClr val="16618D"/>
              </a:solidFill>
              <a:cs typeface="Arial" panose="020B0604020202020204" pitchFamily="34" charset="0"/>
            </a:endParaRPr>
          </a:p>
          <a:p>
            <a:pPr marL="0" indent="0">
              <a:buClr>
                <a:srgbClr val="35B4AD"/>
              </a:buClr>
              <a:buNone/>
            </a:pPr>
            <a:r>
              <a:rPr lang="fr-FR" sz="1800" b="1" dirty="0">
                <a:solidFill>
                  <a:srgbClr val="35B4AD"/>
                </a:solidFill>
                <a:cs typeface="Arial" panose="020B0604020202020204" pitchFamily="34" charset="0"/>
              </a:rPr>
              <a:t>Risque de dépendance fournisseurs faible sur les opérations à moindre valeur ajoutée </a:t>
            </a:r>
          </a:p>
          <a:p>
            <a:pPr marL="0" indent="0">
              <a:buClr>
                <a:srgbClr val="35B4AD"/>
              </a:buClr>
              <a:buNone/>
            </a:pPr>
            <a:endParaRPr lang="fr-FR" sz="1600" dirty="0">
              <a:solidFill>
                <a:srgbClr val="16618D"/>
              </a:solidFill>
              <a:cs typeface="Arial" panose="020B0604020202020204" pitchFamily="34" charset="0"/>
            </a:endParaRPr>
          </a:p>
          <a:p>
            <a:pPr marL="0" indent="0">
              <a:buClr>
                <a:srgbClr val="35B4AD"/>
              </a:buClr>
              <a:buNone/>
            </a:pPr>
            <a:endParaRPr lang="fr-FR" sz="1400" dirty="0">
              <a:solidFill>
                <a:srgbClr val="16618D"/>
              </a:solidFill>
              <a:cs typeface="Arial" panose="020B0604020202020204" pitchFamily="34" charset="0"/>
            </a:endParaRPr>
          </a:p>
        </p:txBody>
      </p:sp>
      <p:pic>
        <p:nvPicPr>
          <p:cNvPr id="14" name="Imag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18110" y="1215904"/>
            <a:ext cx="3220508" cy="2154600"/>
          </a:xfrm>
          <a:prstGeom prst="rect">
            <a:avLst/>
          </a:prstGeom>
        </p:spPr>
      </p:pic>
      <p:pic>
        <p:nvPicPr>
          <p:cNvPr id="18" name="Image 1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46482" y="3085418"/>
            <a:ext cx="3526620" cy="2405721"/>
          </a:xfrm>
          <a:prstGeom prst="rect">
            <a:avLst/>
          </a:prstGeom>
        </p:spPr>
      </p:pic>
      <p:pic>
        <p:nvPicPr>
          <p:cNvPr id="19" name="Image 1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28433" y="3400811"/>
            <a:ext cx="3210185" cy="2394038"/>
          </a:xfrm>
          <a:prstGeom prst="rect">
            <a:avLst/>
          </a:prstGeom>
        </p:spPr>
      </p:pic>
      <p:pic>
        <p:nvPicPr>
          <p:cNvPr id="16" name="Image 15">
            <a:extLst>
              <a:ext uri="{FF2B5EF4-FFF2-40B4-BE49-F238E27FC236}">
                <a16:creationId xmlns:a16="http://schemas.microsoft.com/office/drawing/2014/main" id="{95B77B9F-8310-CB48-8D51-127066FC1BF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7" name="ZoneTexte 16"/>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25</a:t>
            </a:r>
          </a:p>
        </p:txBody>
      </p:sp>
      <p:grpSp>
        <p:nvGrpSpPr>
          <p:cNvPr id="3" name="Groupe 2"/>
          <p:cNvGrpSpPr/>
          <p:nvPr/>
        </p:nvGrpSpPr>
        <p:grpSpPr>
          <a:xfrm>
            <a:off x="8276928" y="2717057"/>
            <a:ext cx="882364" cy="904273"/>
            <a:chOff x="8276928" y="2717057"/>
            <a:chExt cx="882364" cy="904273"/>
          </a:xfrm>
        </p:grpSpPr>
        <p:sp>
          <p:nvSpPr>
            <p:cNvPr id="22" name="Ellipse 21"/>
            <p:cNvSpPr/>
            <p:nvPr/>
          </p:nvSpPr>
          <p:spPr>
            <a:xfrm>
              <a:off x="8276928" y="2717057"/>
              <a:ext cx="882364" cy="904273"/>
            </a:xfrm>
            <a:prstGeom prst="ellipse">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b="1" dirty="0"/>
            </a:p>
          </p:txBody>
        </p:sp>
        <p:pic>
          <p:nvPicPr>
            <p:cNvPr id="23" name="Image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94621" y="2846548"/>
              <a:ext cx="646978" cy="637417"/>
            </a:xfrm>
            <a:prstGeom prst="rect">
              <a:avLst/>
            </a:prstGeom>
          </p:spPr>
        </p:pic>
        <p:pic>
          <p:nvPicPr>
            <p:cNvPr id="21" name="Image 2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866512" y="3281034"/>
              <a:ext cx="77703" cy="114798"/>
            </a:xfrm>
            <a:prstGeom prst="rect">
              <a:avLst/>
            </a:prstGeom>
          </p:spPr>
        </p:pic>
      </p:grpSp>
    </p:spTree>
    <p:extLst>
      <p:ext uri="{BB962C8B-B14F-4D97-AF65-F5344CB8AC3E}">
        <p14:creationId xmlns:p14="http://schemas.microsoft.com/office/powerpoint/2010/main" val="2332549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0" y="6640830"/>
            <a:ext cx="12192000" cy="217170"/>
          </a:xfrm>
        </p:spPr>
        <p:txBody>
          <a:bodyPr>
            <a:normAutofit fontScale="40000" lnSpcReduction="20000"/>
          </a:bodyPr>
          <a:lstStyle/>
          <a:p>
            <a:endParaRPr lang="fr-FR"/>
          </a:p>
        </p:txBody>
      </p:sp>
      <p:sp>
        <p:nvSpPr>
          <p:cNvPr id="4" name="Rectangle 3">
            <a:extLst>
              <a:ext uri="{FF2B5EF4-FFF2-40B4-BE49-F238E27FC236}">
                <a16:creationId xmlns:a16="http://schemas.microsoft.com/office/drawing/2014/main" id="{BCCAEC5F-30EB-4443-B013-EC7E0D8CCF55}"/>
              </a:ext>
            </a:extLst>
          </p:cNvPr>
          <p:cNvSpPr/>
          <p:nvPr/>
        </p:nvSpPr>
        <p:spPr>
          <a:xfrm>
            <a:off x="0" y="-22772"/>
            <a:ext cx="12192000" cy="6880771"/>
          </a:xfrm>
          <a:prstGeom prst="rect">
            <a:avLst/>
          </a:prstGeom>
          <a:blipFill>
            <a:blip r:embed="rId2" cstate="print">
              <a:extLst>
                <a:ext uri="{28A0092B-C50C-407E-A947-70E740481C1C}">
                  <a14:useLocalDpi xmlns:a14="http://schemas.microsoft.com/office/drawing/2010/main"/>
                </a:ext>
              </a:extLst>
            </a:blip>
            <a:srcRect/>
            <a:stretch>
              <a:fillRect r="16"/>
            </a:stretch>
          </a:blipFill>
          <a:effectLst>
            <a:innerShdw blurRad="368300" dist="508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sp>
        <p:nvSpPr>
          <p:cNvPr id="6" name="Titre 1">
            <a:extLst>
              <a:ext uri="{FF2B5EF4-FFF2-40B4-BE49-F238E27FC236}">
                <a16:creationId xmlns:a16="http://schemas.microsoft.com/office/drawing/2014/main" id="{2865CB66-7DA9-7A4E-9AC3-0A034BF20434}"/>
              </a:ext>
            </a:extLst>
          </p:cNvPr>
          <p:cNvSpPr txBox="1">
            <a:spLocks/>
          </p:cNvSpPr>
          <p:nvPr/>
        </p:nvSpPr>
        <p:spPr>
          <a:xfrm>
            <a:off x="838200" y="2610409"/>
            <a:ext cx="10515600" cy="9742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42969"/>
            <a:r>
              <a:rPr lang="fr-FR" sz="3900" dirty="0">
                <a:solidFill>
                  <a:schemeClr val="bg1"/>
                </a:solidFill>
                <a:latin typeface="Abel" panose="02000506030000020004" pitchFamily="2" charset="0"/>
                <a:cs typeface="Arial" panose="020B0604020202020204" pitchFamily="34" charset="0"/>
              </a:rPr>
              <a:t>UNE ÉQUIPE HAUTEMENT QUALIFIÉE </a:t>
            </a:r>
          </a:p>
          <a:p>
            <a:pPr algn="ctr" defTabSz="742969"/>
            <a:r>
              <a:rPr lang="fr-FR" sz="3900" dirty="0">
                <a:solidFill>
                  <a:schemeClr val="bg1"/>
                </a:solidFill>
                <a:latin typeface="Abel" panose="02000506030000020004" pitchFamily="2" charset="0"/>
                <a:cs typeface="Arial" panose="020B0604020202020204" pitchFamily="34" charset="0"/>
              </a:rPr>
              <a:t>ET UNE GOUVERNANCE SOLIDE </a:t>
            </a:r>
          </a:p>
          <a:p>
            <a:pPr algn="ctr" defTabSz="742969"/>
            <a:r>
              <a:rPr lang="fr-FR" sz="3900" dirty="0">
                <a:solidFill>
                  <a:schemeClr val="bg1"/>
                </a:solidFill>
                <a:latin typeface="Abel" panose="02000506030000020004" pitchFamily="2" charset="0"/>
                <a:cs typeface="Arial" panose="020B0604020202020204" pitchFamily="34" charset="0"/>
              </a:rPr>
              <a:t>AU SERVICE DES AMBITIONS D’ENOGIA</a:t>
            </a: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8372" y="6319143"/>
            <a:ext cx="324548" cy="332214"/>
          </a:xfrm>
          <a:prstGeom prst="rect">
            <a:avLst/>
          </a:prstGeom>
        </p:spPr>
      </p:pic>
    </p:spTree>
    <p:extLst>
      <p:ext uri="{BB962C8B-B14F-4D97-AF65-F5344CB8AC3E}">
        <p14:creationId xmlns:p14="http://schemas.microsoft.com/office/powerpoint/2010/main" val="4132284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07FCB4-0980-7547-96D6-B338EAFEE48F}"/>
              </a:ext>
            </a:extLst>
          </p:cNvPr>
          <p:cNvSpPr/>
          <p:nvPr/>
        </p:nvSpPr>
        <p:spPr>
          <a:xfrm>
            <a:off x="5907758" y="1663317"/>
            <a:ext cx="5962918" cy="3603172"/>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1185726"/>
          </a:xfrm>
          <a:prstGeom prst="rect">
            <a:avLst/>
          </a:prstGeom>
          <a:ln>
            <a:noFill/>
          </a:ln>
        </p:spPr>
      </p:pic>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UN RÉEL ÉQUILIBRE DES COMPÉTENCES AU SEIN DE L’EQUIPE, </a:t>
            </a:r>
          </a:p>
          <a:p>
            <a:r>
              <a:rPr lang="fr-FR" sz="2400" b="1" dirty="0">
                <a:solidFill>
                  <a:schemeClr val="bg1"/>
                </a:solidFill>
                <a:latin typeface="Abel" panose="02000506030000020004" pitchFamily="2" charset="0"/>
              </a:rPr>
              <a:t>signe de la maturité d’ENOGIA </a:t>
            </a:r>
          </a:p>
        </p:txBody>
      </p:sp>
      <p:graphicFrame>
        <p:nvGraphicFramePr>
          <p:cNvPr id="11" name="Graphique 10"/>
          <p:cNvGraphicFramePr>
            <a:graphicFrameLocks/>
          </p:cNvGraphicFramePr>
          <p:nvPr>
            <p:extLst>
              <p:ext uri="{D42A27DB-BD31-4B8C-83A1-F6EECF244321}">
                <p14:modId xmlns:p14="http://schemas.microsoft.com/office/powerpoint/2010/main" val="1720423079"/>
              </p:ext>
            </p:extLst>
          </p:nvPr>
        </p:nvGraphicFramePr>
        <p:xfrm>
          <a:off x="-494817" y="2543837"/>
          <a:ext cx="7016839" cy="3771632"/>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38B504DE-87A5-EC4A-838B-D87247CE167D}"/>
              </a:ext>
            </a:extLst>
          </p:cNvPr>
          <p:cNvSpPr/>
          <p:nvPr/>
        </p:nvSpPr>
        <p:spPr>
          <a:xfrm>
            <a:off x="0" y="1490581"/>
            <a:ext cx="5962918" cy="1048980"/>
          </a:xfrm>
          <a:prstGeom prst="rect">
            <a:avLst/>
          </a:prstGeom>
          <a:noFill/>
          <a:ln w="12700" cap="flat" cmpd="sng" algn="ctr">
            <a:noFill/>
            <a:prstDash val="solid"/>
            <a:miter lim="800000"/>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defRPr/>
            </a:pPr>
            <a:r>
              <a:rPr lang="fr-FR" sz="1800" b="1" dirty="0">
                <a:solidFill>
                  <a:srgbClr val="176695"/>
                </a:solidFill>
              </a:rPr>
              <a:t>Des compétences équilibrées </a:t>
            </a:r>
          </a:p>
          <a:p>
            <a:pPr lvl="0" algn="ctr">
              <a:defRPr/>
            </a:pPr>
            <a:r>
              <a:rPr lang="fr-FR" sz="1800" b="1" dirty="0">
                <a:solidFill>
                  <a:srgbClr val="176695"/>
                </a:solidFill>
              </a:rPr>
              <a:t>entre le développement technique et commercial </a:t>
            </a:r>
          </a:p>
          <a:p>
            <a:pPr lvl="0" algn="ctr">
              <a:defRPr/>
            </a:pPr>
            <a:r>
              <a:rPr lang="fr-FR" sz="1800" b="1" dirty="0">
                <a:solidFill>
                  <a:srgbClr val="176695"/>
                </a:solidFill>
              </a:rPr>
              <a:t>et l’excellence opérationnelle et financière   </a:t>
            </a:r>
            <a:endParaRPr kumimoji="0" lang="fr-FR" sz="1800" i="0" u="none" strike="noStrike" kern="0" cap="none" spc="0" normalizeH="0" baseline="30000" noProof="0" dirty="0">
              <a:ln>
                <a:noFill/>
              </a:ln>
              <a:solidFill>
                <a:srgbClr val="176695"/>
              </a:solidFill>
              <a:effectLst/>
              <a:uLnTx/>
              <a:uFillTx/>
              <a:latin typeface="Roboto" panose="02000000000000000000" pitchFamily="2" charset="0"/>
            </a:endParaRPr>
          </a:p>
        </p:txBody>
      </p:sp>
      <p:sp>
        <p:nvSpPr>
          <p:cNvPr id="16" name="Rectangle 15">
            <a:extLst>
              <a:ext uri="{FF2B5EF4-FFF2-40B4-BE49-F238E27FC236}">
                <a16:creationId xmlns:a16="http://schemas.microsoft.com/office/drawing/2014/main" id="{38B504DE-87A5-EC4A-838B-D87247CE167D}"/>
              </a:ext>
            </a:extLst>
          </p:cNvPr>
          <p:cNvSpPr/>
          <p:nvPr/>
        </p:nvSpPr>
        <p:spPr>
          <a:xfrm>
            <a:off x="5907759" y="5374275"/>
            <a:ext cx="5962917" cy="1048980"/>
          </a:xfrm>
          <a:prstGeom prst="rect">
            <a:avLst/>
          </a:prstGeom>
          <a:solidFill>
            <a:srgbClr val="004965"/>
          </a:solidFill>
          <a:ln w="12700" cap="flat" cmpd="sng" algn="ctr">
            <a:solidFill>
              <a:srgbClr val="004965">
                <a:shade val="50000"/>
              </a:srgbClr>
            </a:solidFill>
            <a:prstDash val="solid"/>
            <a:miter lim="800000"/>
          </a:ln>
          <a:effectLst/>
        </p:spPr>
        <p:txBody>
          <a:bodyPr rIns="28800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600" dirty="0">
                <a:solidFill>
                  <a:schemeClr val="bg1"/>
                </a:solidFill>
              </a:rPr>
              <a:t>Des ambitions communes : </a:t>
            </a:r>
          </a:p>
          <a:p>
            <a:pPr algn="ctr"/>
            <a:r>
              <a:rPr lang="fr-FR" sz="2000" dirty="0">
                <a:solidFill>
                  <a:schemeClr val="bg1"/>
                </a:solidFill>
              </a:rPr>
              <a:t>Développement commercial et technique </a:t>
            </a:r>
          </a:p>
          <a:p>
            <a:pPr algn="ctr"/>
            <a:r>
              <a:rPr lang="fr-FR" sz="2000" dirty="0">
                <a:solidFill>
                  <a:schemeClr val="bg1"/>
                </a:solidFill>
              </a:rPr>
              <a:t>&amp; Excellence opérationnelle</a:t>
            </a:r>
          </a:p>
        </p:txBody>
      </p:sp>
      <p:sp>
        <p:nvSpPr>
          <p:cNvPr id="19" name="Rectangle 18">
            <a:extLst>
              <a:ext uri="{FF2B5EF4-FFF2-40B4-BE49-F238E27FC236}">
                <a16:creationId xmlns:a16="http://schemas.microsoft.com/office/drawing/2014/main" id="{38B504DE-87A5-EC4A-838B-D87247CE167D}"/>
              </a:ext>
            </a:extLst>
          </p:cNvPr>
          <p:cNvSpPr/>
          <p:nvPr/>
        </p:nvSpPr>
        <p:spPr>
          <a:xfrm>
            <a:off x="5910472" y="1609849"/>
            <a:ext cx="5962918" cy="1048980"/>
          </a:xfrm>
          <a:prstGeom prst="rect">
            <a:avLst/>
          </a:prstGeom>
          <a:noFill/>
          <a:ln w="12700" cap="flat" cmpd="sng" algn="ctr">
            <a:noFill/>
            <a:prstDash val="solid"/>
            <a:miter lim="800000"/>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defRPr/>
            </a:pPr>
            <a:r>
              <a:rPr lang="fr-FR" sz="1800" b="1" dirty="0">
                <a:solidFill>
                  <a:srgbClr val="176695"/>
                </a:solidFill>
              </a:rPr>
              <a:t>Une équipe jeune, hautement qualifiée et stable</a:t>
            </a:r>
            <a:endParaRPr kumimoji="0" lang="fr-FR" sz="1800" i="0" u="none" strike="noStrike" kern="0" cap="none" spc="0" normalizeH="0" baseline="30000" noProof="0" dirty="0">
              <a:ln>
                <a:noFill/>
              </a:ln>
              <a:solidFill>
                <a:srgbClr val="176695"/>
              </a:solidFill>
              <a:effectLst/>
              <a:uLnTx/>
              <a:uFillTx/>
              <a:latin typeface="Roboto" panose="02000000000000000000" pitchFamily="2" charset="0"/>
            </a:endParaRPr>
          </a:p>
        </p:txBody>
      </p:sp>
      <p:sp>
        <p:nvSpPr>
          <p:cNvPr id="20" name="Rectangle 19"/>
          <p:cNvSpPr/>
          <p:nvPr/>
        </p:nvSpPr>
        <p:spPr>
          <a:xfrm>
            <a:off x="6150964" y="3776122"/>
            <a:ext cx="1411364" cy="1236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5B4AD"/>
                </a:solidFill>
              </a:rPr>
              <a:t>33 ans</a:t>
            </a:r>
          </a:p>
          <a:p>
            <a:pPr algn="ctr"/>
            <a:r>
              <a:rPr lang="fr-FR" sz="1200" dirty="0">
                <a:solidFill>
                  <a:schemeClr val="tx1">
                    <a:lumMod val="75000"/>
                    <a:lumOff val="25000"/>
                  </a:schemeClr>
                </a:solidFill>
              </a:rPr>
              <a:t>Moyenne d’âge</a:t>
            </a:r>
          </a:p>
          <a:p>
            <a:pPr algn="ctr"/>
            <a:endParaRPr lang="fr-FR" sz="1200" dirty="0">
              <a:solidFill>
                <a:srgbClr val="176695"/>
              </a:solidFill>
            </a:endParaRPr>
          </a:p>
          <a:p>
            <a:pPr algn="ctr"/>
            <a:r>
              <a:rPr lang="fr-FR" sz="1200" dirty="0">
                <a:solidFill>
                  <a:srgbClr val="176695"/>
                </a:solidFill>
              </a:rPr>
              <a:t>  </a:t>
            </a:r>
          </a:p>
        </p:txBody>
      </p:sp>
      <p:sp>
        <p:nvSpPr>
          <p:cNvPr id="21" name="Rectangle 20"/>
          <p:cNvSpPr/>
          <p:nvPr/>
        </p:nvSpPr>
        <p:spPr>
          <a:xfrm>
            <a:off x="9793539" y="3588680"/>
            <a:ext cx="2115278" cy="1236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5B4AD"/>
                </a:solidFill>
              </a:rPr>
              <a:t>-1 </a:t>
            </a:r>
            <a:r>
              <a:rPr lang="fr-FR" sz="1600" b="1" dirty="0">
                <a:solidFill>
                  <a:srgbClr val="35B4AD"/>
                </a:solidFill>
              </a:rPr>
              <a:t>départ / an</a:t>
            </a:r>
            <a:r>
              <a:rPr lang="fr-FR" sz="1600" b="1" dirty="0">
                <a:solidFill>
                  <a:srgbClr val="FF0000"/>
                </a:solidFill>
              </a:rPr>
              <a:t> </a:t>
            </a:r>
            <a:endParaRPr lang="fr-FR" sz="2800" b="1" dirty="0">
              <a:solidFill>
                <a:srgbClr val="FF0000"/>
              </a:solidFill>
            </a:endParaRPr>
          </a:p>
          <a:p>
            <a:pPr algn="ctr"/>
            <a:r>
              <a:rPr lang="fr-FR" sz="1200" dirty="0">
                <a:solidFill>
                  <a:schemeClr val="tx1">
                    <a:lumMod val="75000"/>
                    <a:lumOff val="25000"/>
                  </a:schemeClr>
                </a:solidFill>
              </a:rPr>
              <a:t>depuis la création</a:t>
            </a:r>
          </a:p>
        </p:txBody>
      </p:sp>
      <p:sp>
        <p:nvSpPr>
          <p:cNvPr id="22" name="Rectangle 21"/>
          <p:cNvSpPr/>
          <p:nvPr/>
        </p:nvSpPr>
        <p:spPr>
          <a:xfrm>
            <a:off x="7734604" y="3776122"/>
            <a:ext cx="2231211" cy="1236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35B4AD"/>
                </a:solidFill>
              </a:rPr>
              <a:t>2/3 </a:t>
            </a:r>
          </a:p>
          <a:p>
            <a:pPr algn="ctr"/>
            <a:r>
              <a:rPr lang="fr-FR" sz="1200" dirty="0">
                <a:solidFill>
                  <a:schemeClr val="tx1">
                    <a:lumMod val="75000"/>
                    <a:lumOff val="25000"/>
                  </a:schemeClr>
                </a:solidFill>
              </a:rPr>
              <a:t>Part des collaborateurs </a:t>
            </a:r>
          </a:p>
          <a:p>
            <a:pPr algn="ctr"/>
            <a:r>
              <a:rPr lang="fr-FR" sz="1200" dirty="0">
                <a:solidFill>
                  <a:schemeClr val="tx1">
                    <a:lumMod val="75000"/>
                    <a:lumOff val="25000"/>
                  </a:schemeClr>
                </a:solidFill>
              </a:rPr>
              <a:t>diplômés Bac+5 (environ 50% d’ingénieurs)</a:t>
            </a:r>
          </a:p>
        </p:txBody>
      </p:sp>
      <p:pic>
        <p:nvPicPr>
          <p:cNvPr id="2" name="Imag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9957" y="2844416"/>
            <a:ext cx="620124" cy="823920"/>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65303" y="2796103"/>
            <a:ext cx="716409" cy="843834"/>
          </a:xfrm>
          <a:prstGeom prst="rect">
            <a:avLst/>
          </a:prstGeom>
        </p:spPr>
      </p:pic>
      <p:pic>
        <p:nvPicPr>
          <p:cNvPr id="4" name="Image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50857" y="2844732"/>
            <a:ext cx="817458" cy="823604"/>
          </a:xfrm>
          <a:prstGeom prst="rect">
            <a:avLst/>
          </a:prstGeom>
        </p:spPr>
      </p:pic>
      <p:pic>
        <p:nvPicPr>
          <p:cNvPr id="17" name="Image 16">
            <a:extLst>
              <a:ext uri="{FF2B5EF4-FFF2-40B4-BE49-F238E27FC236}">
                <a16:creationId xmlns:a16="http://schemas.microsoft.com/office/drawing/2014/main" id="{95B77B9F-8310-CB48-8D51-127066FC1BF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8" name="ZoneTexte 17"/>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27</a:t>
            </a:r>
          </a:p>
        </p:txBody>
      </p:sp>
    </p:spTree>
    <p:extLst>
      <p:ext uri="{BB962C8B-B14F-4D97-AF65-F5344CB8AC3E}">
        <p14:creationId xmlns:p14="http://schemas.microsoft.com/office/powerpoint/2010/main" val="852108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C0DC480-7599-DD49-8489-B8158CA6A475}"/>
              </a:ext>
            </a:extLst>
          </p:cNvPr>
          <p:cNvSpPr/>
          <p:nvPr/>
        </p:nvSpPr>
        <p:spPr>
          <a:xfrm>
            <a:off x="8351873" y="2971732"/>
            <a:ext cx="3435978" cy="3539904"/>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4053AC98-DB47-B64E-98F7-0E5C19611643}"/>
              </a:ext>
            </a:extLst>
          </p:cNvPr>
          <p:cNvSpPr/>
          <p:nvPr/>
        </p:nvSpPr>
        <p:spPr>
          <a:xfrm>
            <a:off x="4749691" y="2971732"/>
            <a:ext cx="3435978" cy="3539904"/>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6190" y="2015559"/>
            <a:ext cx="3435978" cy="1185726"/>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1185726"/>
          </a:xfrm>
          <a:prstGeom prst="rect">
            <a:avLst/>
          </a:prstGeom>
          <a:ln>
            <a:noFill/>
          </a:ln>
        </p:spPr>
      </p:pic>
      <p:pic>
        <p:nvPicPr>
          <p:cNvPr id="8" name="Imag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ENOGIA, UN ÉTAT D’ESPRIT RSE </a:t>
            </a:r>
          </a:p>
          <a:p>
            <a:r>
              <a:rPr lang="fr-FR" sz="2400" b="1" dirty="0">
                <a:solidFill>
                  <a:schemeClr val="bg1"/>
                </a:solidFill>
                <a:latin typeface="Abel" panose="02000506030000020004" pitchFamily="2" charset="0"/>
              </a:rPr>
              <a:t>Un ciment pour les énergies en interne et en local</a:t>
            </a:r>
          </a:p>
        </p:txBody>
      </p:sp>
      <p:sp>
        <p:nvSpPr>
          <p:cNvPr id="6" name="Rectangle 5">
            <a:extLst>
              <a:ext uri="{FF2B5EF4-FFF2-40B4-BE49-F238E27FC236}">
                <a16:creationId xmlns:a16="http://schemas.microsoft.com/office/drawing/2014/main" id="{38B504DE-87A5-EC4A-838B-D87247CE167D}"/>
              </a:ext>
            </a:extLst>
          </p:cNvPr>
          <p:cNvSpPr/>
          <p:nvPr/>
        </p:nvSpPr>
        <p:spPr>
          <a:xfrm>
            <a:off x="554186" y="2503523"/>
            <a:ext cx="3451480" cy="1048980"/>
          </a:xfrm>
          <a:prstGeom prst="rect">
            <a:avLst/>
          </a:prstGeom>
          <a:solidFill>
            <a:srgbClr val="004965"/>
          </a:solidFill>
          <a:ln w="12700" cap="flat" cmpd="sng" algn="ctr">
            <a:solidFill>
              <a:srgbClr val="00496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ZoneTexte 11"/>
          <p:cNvSpPr txBox="1"/>
          <p:nvPr/>
        </p:nvSpPr>
        <p:spPr>
          <a:xfrm>
            <a:off x="1315214" y="2566347"/>
            <a:ext cx="1912127" cy="923330"/>
          </a:xfrm>
          <a:prstGeom prst="rect">
            <a:avLst/>
          </a:prstGeom>
          <a:noFill/>
        </p:spPr>
        <p:txBody>
          <a:bodyPr wrap="square" rtlCol="0">
            <a:spAutoFit/>
          </a:bodyPr>
          <a:lstStyle/>
          <a:p>
            <a:pPr algn="ctr"/>
            <a:endParaRPr lang="fr-FR" b="1" dirty="0">
              <a:solidFill>
                <a:schemeClr val="bg1"/>
              </a:solidFill>
            </a:endParaRPr>
          </a:p>
          <a:p>
            <a:pPr algn="ctr"/>
            <a:r>
              <a:rPr lang="fr-FR" b="1" dirty="0">
                <a:solidFill>
                  <a:schemeClr val="bg1"/>
                </a:solidFill>
              </a:rPr>
              <a:t>Autonomie</a:t>
            </a:r>
          </a:p>
          <a:p>
            <a:pPr algn="ctr"/>
            <a:endParaRPr lang="fr-FR" dirty="0">
              <a:solidFill>
                <a:schemeClr val="bg1"/>
              </a:solidFill>
            </a:endParaRPr>
          </a:p>
        </p:txBody>
      </p:sp>
      <p:sp>
        <p:nvSpPr>
          <p:cNvPr id="19" name="Rectangle 18">
            <a:extLst>
              <a:ext uri="{FF2B5EF4-FFF2-40B4-BE49-F238E27FC236}">
                <a16:creationId xmlns:a16="http://schemas.microsoft.com/office/drawing/2014/main" id="{38B504DE-87A5-EC4A-838B-D87247CE167D}"/>
              </a:ext>
            </a:extLst>
          </p:cNvPr>
          <p:cNvSpPr/>
          <p:nvPr/>
        </p:nvSpPr>
        <p:spPr>
          <a:xfrm>
            <a:off x="554186" y="5160446"/>
            <a:ext cx="3451480" cy="1048980"/>
          </a:xfrm>
          <a:prstGeom prst="rect">
            <a:avLst/>
          </a:prstGeom>
          <a:solidFill>
            <a:srgbClr val="004965"/>
          </a:solidFill>
          <a:ln w="12700" cap="flat" cmpd="sng" algn="ctr">
            <a:solidFill>
              <a:srgbClr val="00496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1" name="ZoneTexte 20"/>
          <p:cNvSpPr txBox="1"/>
          <p:nvPr/>
        </p:nvSpPr>
        <p:spPr>
          <a:xfrm>
            <a:off x="1315214" y="5223270"/>
            <a:ext cx="1912127" cy="923330"/>
          </a:xfrm>
          <a:prstGeom prst="rect">
            <a:avLst/>
          </a:prstGeom>
          <a:noFill/>
        </p:spPr>
        <p:txBody>
          <a:bodyPr wrap="square" rtlCol="0">
            <a:spAutoFit/>
          </a:bodyPr>
          <a:lstStyle/>
          <a:p>
            <a:pPr algn="ctr"/>
            <a:endParaRPr lang="fr-FR" b="1" dirty="0">
              <a:solidFill>
                <a:schemeClr val="bg1"/>
              </a:solidFill>
            </a:endParaRPr>
          </a:p>
          <a:p>
            <a:pPr algn="ctr"/>
            <a:r>
              <a:rPr lang="fr-FR" b="1" dirty="0">
                <a:solidFill>
                  <a:schemeClr val="bg1"/>
                </a:solidFill>
              </a:rPr>
              <a:t>Plaisir au travail</a:t>
            </a:r>
          </a:p>
          <a:p>
            <a:pPr algn="ctr"/>
            <a:endParaRPr lang="fr-FR" dirty="0">
              <a:solidFill>
                <a:schemeClr val="bg1"/>
              </a:solidFill>
            </a:endParaRPr>
          </a:p>
        </p:txBody>
      </p:sp>
      <p:sp>
        <p:nvSpPr>
          <p:cNvPr id="22" name="Rectangle 21">
            <a:extLst>
              <a:ext uri="{FF2B5EF4-FFF2-40B4-BE49-F238E27FC236}">
                <a16:creationId xmlns:a16="http://schemas.microsoft.com/office/drawing/2014/main" id="{38B504DE-87A5-EC4A-838B-D87247CE167D}"/>
              </a:ext>
            </a:extLst>
          </p:cNvPr>
          <p:cNvSpPr/>
          <p:nvPr/>
        </p:nvSpPr>
        <p:spPr>
          <a:xfrm>
            <a:off x="554186" y="3830818"/>
            <a:ext cx="3451480" cy="1048980"/>
          </a:xfrm>
          <a:prstGeom prst="rect">
            <a:avLst/>
          </a:prstGeom>
          <a:solidFill>
            <a:srgbClr val="004965"/>
          </a:solidFill>
          <a:ln w="12700" cap="flat" cmpd="sng" algn="ctr">
            <a:solidFill>
              <a:srgbClr val="00496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4" name="ZoneTexte 23"/>
          <p:cNvSpPr txBox="1"/>
          <p:nvPr/>
        </p:nvSpPr>
        <p:spPr>
          <a:xfrm>
            <a:off x="1219701" y="4032140"/>
            <a:ext cx="2103152" cy="646331"/>
          </a:xfrm>
          <a:prstGeom prst="rect">
            <a:avLst/>
          </a:prstGeom>
          <a:noFill/>
        </p:spPr>
        <p:txBody>
          <a:bodyPr wrap="square" rtlCol="0">
            <a:spAutoFit/>
          </a:bodyPr>
          <a:lstStyle/>
          <a:p>
            <a:pPr algn="ctr"/>
            <a:r>
              <a:rPr lang="fr-FR" b="1" dirty="0">
                <a:solidFill>
                  <a:schemeClr val="bg1"/>
                </a:solidFill>
              </a:rPr>
              <a:t>Accès rapide </a:t>
            </a:r>
            <a:br>
              <a:rPr lang="fr-FR" b="1" dirty="0">
                <a:solidFill>
                  <a:schemeClr val="bg1"/>
                </a:solidFill>
              </a:rPr>
            </a:br>
            <a:r>
              <a:rPr lang="fr-FR" b="1" dirty="0">
                <a:solidFill>
                  <a:schemeClr val="bg1"/>
                </a:solidFill>
              </a:rPr>
              <a:t>aux responsabilités</a:t>
            </a:r>
          </a:p>
        </p:txBody>
      </p:sp>
      <p:sp>
        <p:nvSpPr>
          <p:cNvPr id="25" name="ZoneTexte 24"/>
          <p:cNvSpPr txBox="1"/>
          <p:nvPr/>
        </p:nvSpPr>
        <p:spPr>
          <a:xfrm>
            <a:off x="235530" y="1565439"/>
            <a:ext cx="4013173" cy="646331"/>
          </a:xfrm>
          <a:prstGeom prst="rect">
            <a:avLst/>
          </a:prstGeom>
          <a:noFill/>
        </p:spPr>
        <p:txBody>
          <a:bodyPr wrap="square" rtlCol="0">
            <a:spAutoFit/>
          </a:bodyPr>
          <a:lstStyle/>
          <a:p>
            <a:pPr algn="ctr"/>
            <a:r>
              <a:rPr lang="fr-FR" b="1" dirty="0">
                <a:solidFill>
                  <a:srgbClr val="16618D"/>
                </a:solidFill>
              </a:rPr>
              <a:t>Les valeurs d’ENOGIA, sources de motivation et d’engagement : </a:t>
            </a:r>
          </a:p>
        </p:txBody>
      </p:sp>
      <p:sp>
        <p:nvSpPr>
          <p:cNvPr id="26" name="Rectangle 25">
            <a:extLst>
              <a:ext uri="{FF2B5EF4-FFF2-40B4-BE49-F238E27FC236}">
                <a16:creationId xmlns:a16="http://schemas.microsoft.com/office/drawing/2014/main" id="{38B504DE-87A5-EC4A-838B-D87247CE167D}"/>
              </a:ext>
            </a:extLst>
          </p:cNvPr>
          <p:cNvSpPr/>
          <p:nvPr/>
        </p:nvSpPr>
        <p:spPr>
          <a:xfrm>
            <a:off x="4680322" y="1075632"/>
            <a:ext cx="7442744" cy="1048980"/>
          </a:xfrm>
          <a:prstGeom prst="rect">
            <a:avLst/>
          </a:prstGeom>
          <a:noFill/>
          <a:ln w="12700" cap="flat" cmpd="sng" algn="ctr">
            <a:noFill/>
            <a:prstDash val="solid"/>
            <a:miter lim="800000"/>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defRPr/>
            </a:pPr>
            <a:r>
              <a:rPr lang="fr-FR" sz="2400" b="1" dirty="0">
                <a:solidFill>
                  <a:srgbClr val="35B4AD"/>
                </a:solidFill>
              </a:rPr>
              <a:t>Développer, libérer et accompagner les énergies </a:t>
            </a:r>
            <a:endParaRPr kumimoji="0" lang="fr-FR" sz="2400" i="0" u="none" strike="noStrike" kern="0" cap="none" spc="0" normalizeH="0" baseline="30000" noProof="0" dirty="0">
              <a:ln>
                <a:noFill/>
              </a:ln>
              <a:solidFill>
                <a:srgbClr val="35B4AD"/>
              </a:solidFill>
              <a:effectLst/>
              <a:uLnTx/>
              <a:uFillTx/>
              <a:latin typeface="Roboto" panose="02000000000000000000" pitchFamily="2" charset="0"/>
            </a:endParaRPr>
          </a:p>
        </p:txBody>
      </p:sp>
      <p:sp>
        <p:nvSpPr>
          <p:cNvPr id="27" name="Rectangle 26"/>
          <p:cNvSpPr/>
          <p:nvPr/>
        </p:nvSpPr>
        <p:spPr>
          <a:xfrm>
            <a:off x="4874385" y="3254266"/>
            <a:ext cx="3188954" cy="3705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000" b="1" dirty="0">
                <a:solidFill>
                  <a:srgbClr val="176695"/>
                </a:solidFill>
              </a:rPr>
              <a:t>Nos actions pour favoriser l’</a:t>
            </a:r>
            <a:r>
              <a:rPr lang="fr-FR" sz="2000" b="1" dirty="0" err="1">
                <a:solidFill>
                  <a:srgbClr val="176695"/>
                </a:solidFill>
              </a:rPr>
              <a:t>intrapreunariat</a:t>
            </a:r>
            <a:endParaRPr lang="fr-FR" sz="2000" b="1" dirty="0">
              <a:solidFill>
                <a:srgbClr val="176695"/>
              </a:solidFill>
            </a:endParaRPr>
          </a:p>
          <a:p>
            <a:pPr algn="ctr"/>
            <a:endParaRPr lang="fr-FR" sz="1400" b="1" dirty="0">
              <a:solidFill>
                <a:srgbClr val="0D3F5C"/>
              </a:solidFill>
            </a:endParaRPr>
          </a:p>
          <a:p>
            <a:pPr algn="ctr"/>
            <a:r>
              <a:rPr lang="fr-FR" sz="1400" b="1" dirty="0">
                <a:solidFill>
                  <a:srgbClr val="0D3F5C"/>
                </a:solidFill>
              </a:rPr>
              <a:t>Un dispositif de formation volontariste</a:t>
            </a:r>
          </a:p>
          <a:p>
            <a:pPr algn="ctr"/>
            <a:endParaRPr lang="fr-FR" sz="1400" b="1" dirty="0">
              <a:solidFill>
                <a:srgbClr val="0D3F5C"/>
              </a:solidFill>
            </a:endParaRPr>
          </a:p>
          <a:p>
            <a:pPr algn="ctr"/>
            <a:r>
              <a:rPr lang="fr-FR" sz="1400" b="1" dirty="0">
                <a:solidFill>
                  <a:srgbClr val="0D3F5C"/>
                </a:solidFill>
              </a:rPr>
              <a:t>Des temps forts pour mobiliser l’intelligence collective et favoriser l’échange</a:t>
            </a:r>
          </a:p>
          <a:p>
            <a:endParaRPr lang="fr-FR" sz="1600" b="1" dirty="0">
              <a:solidFill>
                <a:srgbClr val="0D3F5C"/>
              </a:solidFill>
            </a:endParaRPr>
          </a:p>
          <a:p>
            <a:endParaRPr lang="fr-FR" sz="1600" b="1" dirty="0">
              <a:solidFill>
                <a:srgbClr val="0D3F5C"/>
              </a:solidFill>
            </a:endParaRPr>
          </a:p>
        </p:txBody>
      </p:sp>
      <p:sp>
        <p:nvSpPr>
          <p:cNvPr id="36" name="Rectangle 35"/>
          <p:cNvSpPr/>
          <p:nvPr/>
        </p:nvSpPr>
        <p:spPr>
          <a:xfrm>
            <a:off x="8478971" y="3193966"/>
            <a:ext cx="3225119" cy="3705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000" b="1" dirty="0">
                <a:solidFill>
                  <a:srgbClr val="176695"/>
                </a:solidFill>
              </a:rPr>
              <a:t>Notre implication </a:t>
            </a:r>
          </a:p>
          <a:p>
            <a:pPr algn="ctr"/>
            <a:r>
              <a:rPr lang="fr-FR" sz="2000" b="1" dirty="0">
                <a:solidFill>
                  <a:srgbClr val="176695"/>
                </a:solidFill>
              </a:rPr>
              <a:t>dans l’écosystème</a:t>
            </a:r>
          </a:p>
          <a:p>
            <a:pPr algn="ctr"/>
            <a:endParaRPr lang="fr-FR" sz="1400" b="1" dirty="0">
              <a:solidFill>
                <a:srgbClr val="0D3F5C"/>
              </a:solidFill>
            </a:endParaRPr>
          </a:p>
          <a:p>
            <a:pPr algn="ctr"/>
            <a:r>
              <a:rPr lang="fr-FR" sz="1400" b="1" dirty="0">
                <a:solidFill>
                  <a:srgbClr val="0D3F5C"/>
                </a:solidFill>
              </a:rPr>
              <a:t>Une entreprise ouverte et impliquée auprès des jeunes des quartiers sensibles de Marseille …</a:t>
            </a:r>
          </a:p>
          <a:p>
            <a:pPr algn="ctr"/>
            <a:r>
              <a:rPr lang="fr-FR" sz="1400" dirty="0">
                <a:solidFill>
                  <a:schemeClr val="tx1">
                    <a:lumMod val="75000"/>
                    <a:lumOff val="25000"/>
                  </a:schemeClr>
                </a:solidFill>
              </a:rPr>
              <a:t>Partenaires des apprentis d’Auteuil avec le dispositif Impact Jeunes, stages de 3ème, journées portes ouvertes </a:t>
            </a:r>
          </a:p>
          <a:p>
            <a:pPr algn="ctr"/>
            <a:endParaRPr lang="fr-FR" sz="1600" dirty="0">
              <a:solidFill>
                <a:srgbClr val="0D3F5C"/>
              </a:solidFill>
            </a:endParaRPr>
          </a:p>
          <a:p>
            <a:pPr algn="ctr"/>
            <a:r>
              <a:rPr lang="fr-FR" sz="1400" b="1" dirty="0">
                <a:solidFill>
                  <a:srgbClr val="0D3F5C"/>
                </a:solidFill>
              </a:rPr>
              <a:t>… et des demandeurs d’emploi </a:t>
            </a:r>
          </a:p>
          <a:p>
            <a:pPr algn="ctr"/>
            <a:r>
              <a:rPr lang="fr-FR" sz="1400" dirty="0">
                <a:solidFill>
                  <a:schemeClr val="tx1">
                    <a:lumMod val="75000"/>
                    <a:lumOff val="25000"/>
                  </a:schemeClr>
                </a:solidFill>
              </a:rPr>
              <a:t>Actif au sein de </a:t>
            </a:r>
            <a:r>
              <a:rPr lang="fr-FR" sz="1400" dirty="0" err="1">
                <a:solidFill>
                  <a:schemeClr val="tx1">
                    <a:lumMod val="75000"/>
                    <a:lumOff val="25000"/>
                  </a:schemeClr>
                </a:solidFill>
              </a:rPr>
              <a:t>Massajobs</a:t>
            </a:r>
            <a:r>
              <a:rPr lang="fr-FR" sz="1400" dirty="0">
                <a:solidFill>
                  <a:schemeClr val="tx1">
                    <a:lumMod val="75000"/>
                    <a:lumOff val="25000"/>
                  </a:schemeClr>
                </a:solidFill>
              </a:rPr>
              <a:t>, entretien d’embauche blanc</a:t>
            </a:r>
          </a:p>
        </p:txBody>
      </p:sp>
      <p:pic>
        <p:nvPicPr>
          <p:cNvPr id="30" name="Image 29">
            <a:extLst>
              <a:ext uri="{FF2B5EF4-FFF2-40B4-BE49-F238E27FC236}">
                <a16:creationId xmlns:a16="http://schemas.microsoft.com/office/drawing/2014/main" id="{95B77B9F-8310-CB48-8D51-127066FC1B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31" name="ZoneTexte 30"/>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28</a:t>
            </a:r>
          </a:p>
        </p:txBody>
      </p:sp>
      <p:pic>
        <p:nvPicPr>
          <p:cNvPr id="3" name="Image 2">
            <a:extLst>
              <a:ext uri="{FF2B5EF4-FFF2-40B4-BE49-F238E27FC236}">
                <a16:creationId xmlns:a16="http://schemas.microsoft.com/office/drawing/2014/main" id="{1BEA7D64-A648-4746-BD03-423D255AC60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358372" y="2009503"/>
            <a:ext cx="3429479" cy="1188000"/>
          </a:xfrm>
          <a:prstGeom prst="rect">
            <a:avLst/>
          </a:prstGeom>
        </p:spPr>
      </p:pic>
    </p:spTree>
    <p:extLst>
      <p:ext uri="{BB962C8B-B14F-4D97-AF65-F5344CB8AC3E}">
        <p14:creationId xmlns:p14="http://schemas.microsoft.com/office/powerpoint/2010/main" val="101334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0" name="Rectangle 9"/>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cs typeface="Arial" panose="020B0604020202020204" pitchFamily="34" charset="0"/>
              </a:rPr>
              <a:t>PRÉSENTATION DES FONDATEURS </a:t>
            </a:r>
          </a:p>
        </p:txBody>
      </p:sp>
      <p:sp>
        <p:nvSpPr>
          <p:cNvPr id="15" name="Rectangle 14">
            <a:extLst>
              <a:ext uri="{FF2B5EF4-FFF2-40B4-BE49-F238E27FC236}">
                <a16:creationId xmlns:a16="http://schemas.microsoft.com/office/drawing/2014/main" id="{5F89BC83-901D-544F-9194-D21461291EF0}"/>
              </a:ext>
            </a:extLst>
          </p:cNvPr>
          <p:cNvSpPr/>
          <p:nvPr/>
        </p:nvSpPr>
        <p:spPr>
          <a:xfrm>
            <a:off x="2125980" y="2109889"/>
            <a:ext cx="8869679" cy="1257819"/>
          </a:xfrm>
          <a:prstGeom prst="rect">
            <a:avLst/>
          </a:prstGeom>
          <a:solidFill>
            <a:srgbClr val="004965"/>
          </a:solidFill>
          <a:ln w="12700" cap="flat" cmpd="sng" algn="ctr">
            <a:solidFill>
              <a:srgbClr val="004965">
                <a:shade val="50000"/>
              </a:srgbClr>
            </a:solid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18" name="Rectangle 17">
            <a:extLst>
              <a:ext uri="{FF2B5EF4-FFF2-40B4-BE49-F238E27FC236}">
                <a16:creationId xmlns:a16="http://schemas.microsoft.com/office/drawing/2014/main" id="{5F89BC83-901D-544F-9194-D21461291EF0}"/>
              </a:ext>
            </a:extLst>
          </p:cNvPr>
          <p:cNvSpPr/>
          <p:nvPr/>
        </p:nvSpPr>
        <p:spPr>
          <a:xfrm>
            <a:off x="2125980" y="4496918"/>
            <a:ext cx="8869679" cy="1284341"/>
          </a:xfrm>
          <a:prstGeom prst="rect">
            <a:avLst/>
          </a:prstGeom>
          <a:solidFill>
            <a:srgbClr val="004965"/>
          </a:solidFill>
          <a:ln w="12700" cap="flat" cmpd="sng" algn="ctr">
            <a:solidFill>
              <a:srgbClr val="004965">
                <a:shade val="50000"/>
              </a:srgbClr>
            </a:solid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20" name="AutoShape 2" descr="The Small Turbine ORC Compa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ZoneTexte 21"/>
          <p:cNvSpPr txBox="1"/>
          <p:nvPr/>
        </p:nvSpPr>
        <p:spPr>
          <a:xfrm>
            <a:off x="2914650" y="2453684"/>
            <a:ext cx="1864678" cy="754053"/>
          </a:xfrm>
          <a:prstGeom prst="rect">
            <a:avLst/>
          </a:prstGeom>
          <a:noFill/>
        </p:spPr>
        <p:txBody>
          <a:bodyPr wrap="square" rtlCol="0">
            <a:spAutoFit/>
          </a:bodyPr>
          <a:lstStyle/>
          <a:p>
            <a:r>
              <a:rPr lang="fr-FR" sz="1600" b="1" dirty="0">
                <a:solidFill>
                  <a:schemeClr val="bg1"/>
                </a:solidFill>
              </a:rPr>
              <a:t>Arthur LEROUX</a:t>
            </a:r>
            <a:br>
              <a:rPr lang="fr-FR" sz="1600" b="1" dirty="0">
                <a:solidFill>
                  <a:schemeClr val="bg1"/>
                </a:solidFill>
              </a:rPr>
            </a:br>
            <a:r>
              <a:rPr lang="fr-FR" sz="1100" b="1" dirty="0">
                <a:solidFill>
                  <a:srgbClr val="35B4AD"/>
                </a:solidFill>
              </a:rPr>
              <a:t>Président</a:t>
            </a:r>
          </a:p>
          <a:p>
            <a:endParaRPr lang="fr-FR" sz="1600" dirty="0"/>
          </a:p>
        </p:txBody>
      </p:sp>
      <p:sp>
        <p:nvSpPr>
          <p:cNvPr id="23" name="ZoneTexte 22"/>
          <p:cNvSpPr txBox="1"/>
          <p:nvPr/>
        </p:nvSpPr>
        <p:spPr>
          <a:xfrm>
            <a:off x="2914650" y="4833160"/>
            <a:ext cx="2091690" cy="507831"/>
          </a:xfrm>
          <a:prstGeom prst="rect">
            <a:avLst/>
          </a:prstGeom>
          <a:noFill/>
        </p:spPr>
        <p:txBody>
          <a:bodyPr wrap="square" rtlCol="0">
            <a:spAutoFit/>
          </a:bodyPr>
          <a:lstStyle/>
          <a:p>
            <a:r>
              <a:rPr lang="fr-FR" sz="1600" b="1" dirty="0">
                <a:solidFill>
                  <a:schemeClr val="bg1"/>
                </a:solidFill>
              </a:rPr>
              <a:t>Antonin PAUCHET</a:t>
            </a:r>
          </a:p>
          <a:p>
            <a:r>
              <a:rPr lang="fr-FR" sz="1100" b="1" dirty="0">
                <a:solidFill>
                  <a:srgbClr val="35B4AD"/>
                </a:solidFill>
              </a:rPr>
              <a:t>Directeur Général</a:t>
            </a:r>
            <a:endParaRPr lang="fr-FR" sz="1600" dirty="0"/>
          </a:p>
        </p:txBody>
      </p:sp>
      <p:sp>
        <p:nvSpPr>
          <p:cNvPr id="24" name="ZoneTexte 23"/>
          <p:cNvSpPr txBox="1"/>
          <p:nvPr/>
        </p:nvSpPr>
        <p:spPr>
          <a:xfrm>
            <a:off x="4985067" y="2272514"/>
            <a:ext cx="5804853" cy="1123384"/>
          </a:xfrm>
          <a:prstGeom prst="rect">
            <a:avLst/>
          </a:prstGeom>
          <a:noFill/>
        </p:spPr>
        <p:txBody>
          <a:bodyPr wrap="square" rtlCol="0">
            <a:spAutoFit/>
          </a:bodyPr>
          <a:lstStyle/>
          <a:p>
            <a:r>
              <a:rPr lang="fr-FR" sz="1400" b="1" dirty="0">
                <a:solidFill>
                  <a:schemeClr val="bg1"/>
                </a:solidFill>
              </a:rPr>
              <a:t>En charge du développement technique et commercial</a:t>
            </a:r>
          </a:p>
          <a:p>
            <a:br>
              <a:rPr lang="fr-FR" sz="500" dirty="0">
                <a:solidFill>
                  <a:schemeClr val="bg1"/>
                </a:solidFill>
              </a:rPr>
            </a:br>
            <a:r>
              <a:rPr lang="fr-FR" sz="1200" i="1" dirty="0">
                <a:solidFill>
                  <a:schemeClr val="bg1"/>
                </a:solidFill>
              </a:rPr>
              <a:t>Précédemment :  Chef de projet développement défense et biotechnologies chez Bertin Technologies (groupe CNIM)</a:t>
            </a:r>
            <a:br>
              <a:rPr lang="fr-FR" sz="1200" i="1" dirty="0">
                <a:solidFill>
                  <a:schemeClr val="bg1"/>
                </a:solidFill>
              </a:rPr>
            </a:br>
            <a:r>
              <a:rPr lang="fr-FR" sz="1200" i="1" dirty="0">
                <a:solidFill>
                  <a:schemeClr val="bg1"/>
                </a:solidFill>
              </a:rPr>
              <a:t>Diplômé des Arts et Métiers </a:t>
            </a:r>
            <a:r>
              <a:rPr lang="fr-FR" sz="1200" i="1" dirty="0" err="1">
                <a:solidFill>
                  <a:schemeClr val="bg1"/>
                </a:solidFill>
              </a:rPr>
              <a:t>Paristech</a:t>
            </a:r>
            <a:endParaRPr lang="fr-FR" sz="1200" i="1" dirty="0">
              <a:solidFill>
                <a:schemeClr val="bg1"/>
              </a:solidFill>
            </a:endParaRPr>
          </a:p>
          <a:p>
            <a:endParaRPr lang="fr-FR" sz="1200" i="1" dirty="0">
              <a:solidFill>
                <a:schemeClr val="bg1"/>
              </a:solidFill>
            </a:endParaRPr>
          </a:p>
        </p:txBody>
      </p:sp>
      <p:sp>
        <p:nvSpPr>
          <p:cNvPr id="25" name="ZoneTexte 24"/>
          <p:cNvSpPr txBox="1"/>
          <p:nvPr/>
        </p:nvSpPr>
        <p:spPr>
          <a:xfrm>
            <a:off x="5006340" y="4699865"/>
            <a:ext cx="5935980" cy="1046440"/>
          </a:xfrm>
          <a:prstGeom prst="rect">
            <a:avLst/>
          </a:prstGeom>
          <a:noFill/>
        </p:spPr>
        <p:txBody>
          <a:bodyPr wrap="square" rtlCol="0">
            <a:spAutoFit/>
          </a:bodyPr>
          <a:lstStyle/>
          <a:p>
            <a:r>
              <a:rPr lang="fr-FR" sz="1400" b="1" dirty="0">
                <a:solidFill>
                  <a:schemeClr val="bg1"/>
                </a:solidFill>
              </a:rPr>
              <a:t>En charge de la gestion financière et des fonctions support</a:t>
            </a:r>
            <a:br>
              <a:rPr lang="fr-FR" sz="500" dirty="0">
                <a:solidFill>
                  <a:schemeClr val="bg1"/>
                </a:solidFill>
              </a:rPr>
            </a:br>
            <a:r>
              <a:rPr lang="fr-FR" sz="1200" i="1" dirty="0">
                <a:solidFill>
                  <a:schemeClr val="bg1"/>
                </a:solidFill>
              </a:rPr>
              <a:t>Précédemment :  Auditeur financier dans le secteur high-tech, industrie et services chez </a:t>
            </a:r>
            <a:r>
              <a:rPr lang="fr-FR" sz="1200" i="1" dirty="0" err="1">
                <a:solidFill>
                  <a:schemeClr val="bg1"/>
                </a:solidFill>
              </a:rPr>
              <a:t>PriceWaterhouseCoopers</a:t>
            </a:r>
            <a:r>
              <a:rPr lang="fr-FR" sz="1200" i="1" dirty="0">
                <a:solidFill>
                  <a:schemeClr val="bg1"/>
                </a:solidFill>
              </a:rPr>
              <a:t> (PWC) </a:t>
            </a:r>
          </a:p>
          <a:p>
            <a:r>
              <a:rPr lang="fr-FR" sz="1200" i="1" dirty="0">
                <a:solidFill>
                  <a:schemeClr val="bg1"/>
                </a:solidFill>
              </a:rPr>
              <a:t>Diplômé des Arts et Métiers </a:t>
            </a:r>
            <a:r>
              <a:rPr lang="fr-FR" sz="1200" i="1" dirty="0" err="1">
                <a:solidFill>
                  <a:schemeClr val="bg1"/>
                </a:solidFill>
              </a:rPr>
              <a:t>Paristech</a:t>
            </a:r>
            <a:endParaRPr lang="fr-FR" sz="1200" i="1" dirty="0">
              <a:solidFill>
                <a:schemeClr val="bg1"/>
              </a:solidFill>
            </a:endParaRPr>
          </a:p>
          <a:p>
            <a:endParaRPr lang="fr-FR" sz="1200" i="1" dirty="0">
              <a:solidFill>
                <a:schemeClr val="bg1"/>
              </a:solidFill>
            </a:endParaRPr>
          </a:p>
        </p:txBody>
      </p:sp>
      <p:pic>
        <p:nvPicPr>
          <p:cNvPr id="17" name="Image 16">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9" name="ZoneTexte 18"/>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a:t>
            </a:r>
          </a:p>
        </p:txBody>
      </p:sp>
      <p:pic>
        <p:nvPicPr>
          <p:cNvPr id="2" name="Imag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92759" y="4354288"/>
            <a:ext cx="1554544" cy="1569600"/>
          </a:xfrm>
          <a:prstGeom prst="ellipse">
            <a:avLst/>
          </a:prstGeom>
          <a:ln w="38100">
            <a:solidFill>
              <a:srgbClr val="35B4AD"/>
            </a:solidFill>
          </a:ln>
        </p:spPr>
      </p:pic>
      <p:pic>
        <p:nvPicPr>
          <p:cNvPr id="4" name="Imag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92759" y="1923000"/>
            <a:ext cx="1573678" cy="1569600"/>
          </a:xfrm>
          <a:prstGeom prst="ellipse">
            <a:avLst/>
          </a:prstGeom>
          <a:ln w="38100">
            <a:solidFill>
              <a:srgbClr val="35B4AD"/>
            </a:solidFill>
          </a:ln>
        </p:spPr>
      </p:pic>
    </p:spTree>
    <p:extLst>
      <p:ext uri="{BB962C8B-B14F-4D97-AF65-F5344CB8AC3E}">
        <p14:creationId xmlns:p14="http://schemas.microsoft.com/office/powerpoint/2010/main" val="2691689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a:ln>
            <a:noFill/>
          </a:ln>
        </p:spPr>
      </p:pic>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PRÉSENTATION DU FUTUR CONSEIL D’ADMINISTRATION</a:t>
            </a:r>
          </a:p>
          <a:p>
            <a:r>
              <a:rPr lang="fr-FR" sz="2400" b="1" dirty="0">
                <a:solidFill>
                  <a:schemeClr val="bg1"/>
                </a:solidFill>
                <a:latin typeface="Abel" panose="02000506030000020004" pitchFamily="2" charset="0"/>
              </a:rPr>
              <a:t>Des compétences variées au service du développement d’ENOGIA</a:t>
            </a:r>
          </a:p>
        </p:txBody>
      </p:sp>
      <p:sp>
        <p:nvSpPr>
          <p:cNvPr id="10" name="Espace réservé du contenu 2"/>
          <p:cNvSpPr>
            <a:spLocks noGrp="1"/>
          </p:cNvSpPr>
          <p:nvPr>
            <p:ph idx="1"/>
          </p:nvPr>
        </p:nvSpPr>
        <p:spPr>
          <a:xfrm>
            <a:off x="5414439" y="1266483"/>
            <a:ext cx="6055902" cy="437699"/>
          </a:xfrm>
        </p:spPr>
        <p:txBody>
          <a:bodyPr>
            <a:normAutofit/>
          </a:bodyPr>
          <a:lstStyle/>
          <a:p>
            <a:pPr marL="0" indent="0" algn="ctr">
              <a:buNone/>
            </a:pPr>
            <a:r>
              <a:rPr lang="fr-FR" sz="2000" b="1" dirty="0">
                <a:solidFill>
                  <a:srgbClr val="16618D"/>
                </a:solidFill>
                <a:cs typeface="Arial" panose="020B0604020202020204" pitchFamily="34" charset="0"/>
              </a:rPr>
              <a:t>LES ADMINISTRATEURS ‘HISTORIQUES’ D’ENOGIA</a:t>
            </a:r>
            <a:endParaRPr lang="fr-FR" sz="2000" b="1" dirty="0"/>
          </a:p>
          <a:p>
            <a:endParaRPr lang="fr-FR" sz="2000" b="1" dirty="0"/>
          </a:p>
        </p:txBody>
      </p:sp>
      <p:sp>
        <p:nvSpPr>
          <p:cNvPr id="4" name="Rectangle 3"/>
          <p:cNvSpPr/>
          <p:nvPr/>
        </p:nvSpPr>
        <p:spPr>
          <a:xfrm>
            <a:off x="6446320" y="1783184"/>
            <a:ext cx="4546329" cy="923330"/>
          </a:xfrm>
          <a:prstGeom prst="rect">
            <a:avLst/>
          </a:prstGeom>
        </p:spPr>
        <p:txBody>
          <a:bodyPr wrap="square">
            <a:spAutoFit/>
          </a:bodyPr>
          <a:lstStyle/>
          <a:p>
            <a:r>
              <a:rPr lang="fr-FR" dirty="0">
                <a:solidFill>
                  <a:prstClr val="black"/>
                </a:solidFill>
              </a:rPr>
              <a:t>Alex Carré de Malberg, banquier d’affaires, 25 ans d’expérience en M&amp;A à l’international.</a:t>
            </a:r>
          </a:p>
          <a:p>
            <a:endParaRPr lang="fr-FR" dirty="0">
              <a:solidFill>
                <a:prstClr val="black"/>
              </a:solidFill>
            </a:endParaRPr>
          </a:p>
        </p:txBody>
      </p:sp>
      <p:sp>
        <p:nvSpPr>
          <p:cNvPr id="15" name="Rectangle 14">
            <a:extLst>
              <a:ext uri="{FF2B5EF4-FFF2-40B4-BE49-F238E27FC236}">
                <a16:creationId xmlns:a16="http://schemas.microsoft.com/office/drawing/2014/main" id="{5F89BC83-901D-544F-9194-D21461291EF0}"/>
              </a:ext>
            </a:extLst>
          </p:cNvPr>
          <p:cNvSpPr/>
          <p:nvPr/>
        </p:nvSpPr>
        <p:spPr>
          <a:xfrm>
            <a:off x="6889988" y="1783183"/>
            <a:ext cx="4580352" cy="1248255"/>
          </a:xfrm>
          <a:prstGeom prst="rect">
            <a:avLst/>
          </a:prstGeom>
          <a:solidFill>
            <a:srgbClr val="004965"/>
          </a:solidFill>
          <a:ln w="12700" cap="flat" cmpd="sng" algn="ctr">
            <a:solidFill>
              <a:srgbClr val="004965">
                <a:shade val="50000"/>
              </a:srgbClr>
            </a:solid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17" name="ZoneTexte 16"/>
          <p:cNvSpPr txBox="1"/>
          <p:nvPr/>
        </p:nvSpPr>
        <p:spPr>
          <a:xfrm>
            <a:off x="7297039" y="1867132"/>
            <a:ext cx="2091690" cy="1323439"/>
          </a:xfrm>
          <a:prstGeom prst="rect">
            <a:avLst/>
          </a:prstGeom>
          <a:noFill/>
        </p:spPr>
        <p:txBody>
          <a:bodyPr wrap="square" rtlCol="0">
            <a:spAutoFit/>
          </a:bodyPr>
          <a:lstStyle/>
          <a:p>
            <a:r>
              <a:rPr lang="fr-FR" sz="1600" b="1" dirty="0">
                <a:solidFill>
                  <a:schemeClr val="bg1"/>
                </a:solidFill>
              </a:rPr>
              <a:t>Alex CARRE </a:t>
            </a:r>
            <a:br>
              <a:rPr lang="fr-FR" sz="1600" b="1" dirty="0">
                <a:solidFill>
                  <a:schemeClr val="bg1"/>
                </a:solidFill>
              </a:rPr>
            </a:br>
            <a:r>
              <a:rPr lang="fr-FR" sz="1600" b="1" dirty="0">
                <a:solidFill>
                  <a:schemeClr val="bg1"/>
                </a:solidFill>
              </a:rPr>
              <a:t>DE MALBERG</a:t>
            </a:r>
            <a:br>
              <a:rPr lang="fr-FR" sz="1600" b="1" dirty="0">
                <a:solidFill>
                  <a:schemeClr val="bg1"/>
                </a:solidFill>
              </a:rPr>
            </a:br>
            <a:r>
              <a:rPr lang="fr-FR" sz="1600" b="1" dirty="0">
                <a:solidFill>
                  <a:srgbClr val="35B4AD"/>
                </a:solidFill>
              </a:rPr>
              <a:t>Banquier </a:t>
            </a:r>
          </a:p>
          <a:p>
            <a:r>
              <a:rPr lang="fr-FR" sz="1600" b="1" dirty="0">
                <a:solidFill>
                  <a:srgbClr val="35B4AD"/>
                </a:solidFill>
              </a:rPr>
              <a:t>d’affaires</a:t>
            </a:r>
          </a:p>
          <a:p>
            <a:endParaRPr lang="fr-FR" sz="1600" dirty="0"/>
          </a:p>
        </p:txBody>
      </p:sp>
      <p:sp>
        <p:nvSpPr>
          <p:cNvPr id="18" name="ZoneTexte 17"/>
          <p:cNvSpPr txBox="1"/>
          <p:nvPr/>
        </p:nvSpPr>
        <p:spPr>
          <a:xfrm>
            <a:off x="8762668" y="1822534"/>
            <a:ext cx="2555416" cy="1169551"/>
          </a:xfrm>
          <a:prstGeom prst="rect">
            <a:avLst/>
          </a:prstGeom>
          <a:noFill/>
        </p:spPr>
        <p:txBody>
          <a:bodyPr wrap="square" rtlCol="0">
            <a:spAutoFit/>
          </a:bodyPr>
          <a:lstStyle/>
          <a:p>
            <a:r>
              <a:rPr lang="fr-FR" sz="1400" i="1" dirty="0">
                <a:solidFill>
                  <a:schemeClr val="bg1"/>
                </a:solidFill>
              </a:rPr>
              <a:t>+25 ans d’expérience en M&amp;A et </a:t>
            </a:r>
            <a:r>
              <a:rPr lang="fr-FR" sz="1400" i="1" dirty="0" err="1">
                <a:solidFill>
                  <a:schemeClr val="bg1"/>
                </a:solidFill>
              </a:rPr>
              <a:t>asset</a:t>
            </a:r>
            <a:r>
              <a:rPr lang="fr-FR" sz="1400" i="1" dirty="0">
                <a:solidFill>
                  <a:schemeClr val="bg1"/>
                </a:solidFill>
              </a:rPr>
              <a:t> management. Spécialiste des nouveaux marchés ou secteurs à forte croissance (Tech, Automobile, software) </a:t>
            </a:r>
          </a:p>
        </p:txBody>
      </p:sp>
      <p:pic>
        <p:nvPicPr>
          <p:cNvPr id="1026" name="Picture 2" descr="Alex Carre de Malber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0845" y="1653052"/>
            <a:ext cx="1526357" cy="1526357"/>
          </a:xfrm>
          <a:prstGeom prst="ellipse">
            <a:avLst/>
          </a:prstGeom>
          <a:noFill/>
          <a:ln w="25400">
            <a:solidFill>
              <a:srgbClr val="35B4AD"/>
            </a:solidFill>
          </a:ln>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5F89BC83-901D-544F-9194-D21461291EF0}"/>
              </a:ext>
            </a:extLst>
          </p:cNvPr>
          <p:cNvSpPr/>
          <p:nvPr/>
        </p:nvSpPr>
        <p:spPr>
          <a:xfrm>
            <a:off x="6771755" y="3469051"/>
            <a:ext cx="4698586" cy="1384995"/>
          </a:xfrm>
          <a:prstGeom prst="rect">
            <a:avLst/>
          </a:prstGeom>
          <a:solidFill>
            <a:srgbClr val="004965"/>
          </a:solidFill>
          <a:ln w="12700" cap="flat" cmpd="sng" algn="ctr">
            <a:solidFill>
              <a:srgbClr val="004965">
                <a:shade val="50000"/>
              </a:srgbClr>
            </a:solid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40" name="ZoneTexte 39"/>
          <p:cNvSpPr txBox="1"/>
          <p:nvPr/>
        </p:nvSpPr>
        <p:spPr>
          <a:xfrm>
            <a:off x="7228632" y="3566843"/>
            <a:ext cx="1851950" cy="1323439"/>
          </a:xfrm>
          <a:prstGeom prst="rect">
            <a:avLst/>
          </a:prstGeom>
          <a:noFill/>
        </p:spPr>
        <p:txBody>
          <a:bodyPr wrap="square" rtlCol="0">
            <a:spAutoFit/>
          </a:bodyPr>
          <a:lstStyle/>
          <a:p>
            <a:r>
              <a:rPr lang="fr-FR" sz="1600" b="1" dirty="0">
                <a:solidFill>
                  <a:schemeClr val="bg1"/>
                </a:solidFill>
              </a:rPr>
              <a:t>Eric DE LA GIRONNIERE </a:t>
            </a:r>
            <a:br>
              <a:rPr lang="fr-FR" sz="1600" b="1" dirty="0">
                <a:solidFill>
                  <a:schemeClr val="bg1"/>
                </a:solidFill>
              </a:rPr>
            </a:br>
            <a:r>
              <a:rPr lang="fr-FR" sz="1600" b="1" dirty="0">
                <a:solidFill>
                  <a:srgbClr val="35B4AD"/>
                </a:solidFill>
              </a:rPr>
              <a:t>Président de </a:t>
            </a:r>
            <a:r>
              <a:rPr lang="fr-FR" sz="1600" b="1" dirty="0" err="1">
                <a:solidFill>
                  <a:srgbClr val="35B4AD"/>
                </a:solidFill>
              </a:rPr>
              <a:t>Faurecia</a:t>
            </a:r>
            <a:r>
              <a:rPr lang="fr-FR" sz="1600" b="1" dirty="0">
                <a:solidFill>
                  <a:srgbClr val="35B4AD"/>
                </a:solidFill>
              </a:rPr>
              <a:t> Ventures</a:t>
            </a:r>
          </a:p>
          <a:p>
            <a:endParaRPr lang="fr-FR" sz="1600" dirty="0"/>
          </a:p>
        </p:txBody>
      </p:sp>
      <p:sp>
        <p:nvSpPr>
          <p:cNvPr id="41" name="ZoneTexte 40"/>
          <p:cNvSpPr txBox="1"/>
          <p:nvPr/>
        </p:nvSpPr>
        <p:spPr>
          <a:xfrm>
            <a:off x="8899077" y="3554115"/>
            <a:ext cx="2571264" cy="1169551"/>
          </a:xfrm>
          <a:prstGeom prst="rect">
            <a:avLst/>
          </a:prstGeom>
          <a:noFill/>
        </p:spPr>
        <p:txBody>
          <a:bodyPr wrap="square" rtlCol="0">
            <a:spAutoFit/>
          </a:bodyPr>
          <a:lstStyle/>
          <a:p>
            <a:r>
              <a:rPr lang="fr-FR" sz="1400" i="1" dirty="0">
                <a:solidFill>
                  <a:schemeClr val="bg1"/>
                </a:solidFill>
              </a:rPr>
              <a:t>Grande expérience internationale dans la stratégie et performance industrielle, la conduite du changement, et l</a:t>
            </a:r>
            <a:br>
              <a:rPr lang="fr-FR" sz="1400" i="1" dirty="0">
                <a:solidFill>
                  <a:schemeClr val="bg1"/>
                </a:solidFill>
              </a:rPr>
            </a:br>
            <a:r>
              <a:rPr lang="fr-FR" sz="1400" i="1" dirty="0">
                <a:solidFill>
                  <a:schemeClr val="bg1"/>
                </a:solidFill>
              </a:rPr>
              <a:t>es opérations de M&amp;A</a:t>
            </a:r>
          </a:p>
        </p:txBody>
      </p:sp>
      <p:pic>
        <p:nvPicPr>
          <p:cNvPr id="1028" name="Picture 4" descr="Photo de profil de Eric de La Gironier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31962" y="3381823"/>
            <a:ext cx="1559449" cy="1559449"/>
          </a:xfrm>
          <a:prstGeom prst="ellipse">
            <a:avLst/>
          </a:prstGeom>
          <a:noFill/>
          <a:ln w="25400">
            <a:solidFill>
              <a:srgbClr val="35B4AD"/>
            </a:solidFill>
          </a:ln>
          <a:extLst>
            <a:ext uri="{909E8E84-426E-40DD-AFC4-6F175D3DCCD1}">
              <a14:hiddenFill xmlns:a14="http://schemas.microsoft.com/office/drawing/2010/main">
                <a:solidFill>
                  <a:srgbClr val="FFFFFF"/>
                </a:solidFill>
              </a14:hiddenFill>
            </a:ext>
          </a:extLst>
        </p:spPr>
      </p:pic>
      <p:sp>
        <p:nvSpPr>
          <p:cNvPr id="51" name="Rectangle 50"/>
          <p:cNvSpPr/>
          <p:nvPr/>
        </p:nvSpPr>
        <p:spPr>
          <a:xfrm>
            <a:off x="6444942" y="5262905"/>
            <a:ext cx="4546329" cy="923330"/>
          </a:xfrm>
          <a:prstGeom prst="rect">
            <a:avLst/>
          </a:prstGeom>
        </p:spPr>
        <p:txBody>
          <a:bodyPr wrap="square">
            <a:spAutoFit/>
          </a:bodyPr>
          <a:lstStyle/>
          <a:p>
            <a:r>
              <a:rPr lang="fr-FR" dirty="0">
                <a:solidFill>
                  <a:prstClr val="black"/>
                </a:solidFill>
              </a:rPr>
              <a:t>Alex Carré de Malberg, banquier d’affaires, 25 ans d’expérience en M&amp;A à l’international.</a:t>
            </a:r>
          </a:p>
          <a:p>
            <a:endParaRPr lang="fr-FR" dirty="0">
              <a:solidFill>
                <a:prstClr val="black"/>
              </a:solidFill>
            </a:endParaRPr>
          </a:p>
        </p:txBody>
      </p:sp>
      <p:sp>
        <p:nvSpPr>
          <p:cNvPr id="53" name="Rectangle 52">
            <a:extLst>
              <a:ext uri="{FF2B5EF4-FFF2-40B4-BE49-F238E27FC236}">
                <a16:creationId xmlns:a16="http://schemas.microsoft.com/office/drawing/2014/main" id="{5F89BC83-901D-544F-9194-D21461291EF0}"/>
              </a:ext>
            </a:extLst>
          </p:cNvPr>
          <p:cNvSpPr/>
          <p:nvPr/>
        </p:nvSpPr>
        <p:spPr>
          <a:xfrm>
            <a:off x="6785776" y="5262905"/>
            <a:ext cx="4684565" cy="1258919"/>
          </a:xfrm>
          <a:prstGeom prst="rect">
            <a:avLst/>
          </a:prstGeom>
          <a:solidFill>
            <a:srgbClr val="004965"/>
          </a:solidFill>
          <a:ln w="12700" cap="flat" cmpd="sng" algn="ctr">
            <a:solidFill>
              <a:srgbClr val="004965">
                <a:shade val="50000"/>
              </a:srgbClr>
            </a:solidFill>
            <a:prstDash val="solid"/>
            <a:miter lim="800000"/>
          </a:ln>
          <a:effectLst>
            <a:innerShdw blurRad="355600" dist="50800" dir="16200000">
              <a:prstClr val="black">
                <a:alpha val="30000"/>
              </a:prstClr>
            </a:innerShdw>
          </a:effectLst>
        </p:spPr>
        <p:txBody>
          <a:bodyPr rtlCol="0" anchor="ctr"/>
          <a:lstStyle/>
          <a:p>
            <a:pPr algn="ctr"/>
            <a:endParaRPr lang="fr-FR" kern="0">
              <a:solidFill>
                <a:srgbClr val="FFFFFF"/>
              </a:solidFill>
              <a:latin typeface="Roboto" panose="02000000000000000000" pitchFamily="2" charset="0"/>
            </a:endParaRPr>
          </a:p>
        </p:txBody>
      </p:sp>
      <p:sp>
        <p:nvSpPr>
          <p:cNvPr id="54" name="ZoneTexte 53"/>
          <p:cNvSpPr txBox="1"/>
          <p:nvPr/>
        </p:nvSpPr>
        <p:spPr>
          <a:xfrm>
            <a:off x="7295661" y="5536316"/>
            <a:ext cx="2091690" cy="830997"/>
          </a:xfrm>
          <a:prstGeom prst="rect">
            <a:avLst/>
          </a:prstGeom>
          <a:noFill/>
        </p:spPr>
        <p:txBody>
          <a:bodyPr wrap="square" rtlCol="0">
            <a:spAutoFit/>
          </a:bodyPr>
          <a:lstStyle/>
          <a:p>
            <a:r>
              <a:rPr lang="fr-FR" sz="1600" b="1" dirty="0">
                <a:solidFill>
                  <a:schemeClr val="bg1"/>
                </a:solidFill>
              </a:rPr>
              <a:t>Guy FLEURY</a:t>
            </a:r>
            <a:br>
              <a:rPr lang="fr-FR" sz="1600" b="1" dirty="0">
                <a:solidFill>
                  <a:schemeClr val="bg1"/>
                </a:solidFill>
              </a:rPr>
            </a:br>
            <a:r>
              <a:rPr lang="fr-FR" sz="1600" b="1" dirty="0">
                <a:solidFill>
                  <a:srgbClr val="35B4AD"/>
                </a:solidFill>
              </a:rPr>
              <a:t>Entrepreneur</a:t>
            </a:r>
          </a:p>
          <a:p>
            <a:endParaRPr lang="fr-FR" sz="1600" dirty="0"/>
          </a:p>
        </p:txBody>
      </p:sp>
      <p:sp>
        <p:nvSpPr>
          <p:cNvPr id="55" name="ZoneTexte 54"/>
          <p:cNvSpPr txBox="1"/>
          <p:nvPr/>
        </p:nvSpPr>
        <p:spPr>
          <a:xfrm>
            <a:off x="8799201" y="5413206"/>
            <a:ext cx="2471680" cy="954107"/>
          </a:xfrm>
          <a:prstGeom prst="rect">
            <a:avLst/>
          </a:prstGeom>
          <a:noFill/>
        </p:spPr>
        <p:txBody>
          <a:bodyPr wrap="square" rtlCol="0">
            <a:spAutoFit/>
          </a:bodyPr>
          <a:lstStyle/>
          <a:p>
            <a:r>
              <a:rPr lang="fr-FR" sz="1400" i="1" dirty="0">
                <a:solidFill>
                  <a:schemeClr val="bg1"/>
                </a:solidFill>
              </a:rPr>
              <a:t>Ancien dirigeant de la Comex, serial entrepreneur et administrateur de plusieurs entreprises Tech et Industrielles</a:t>
            </a:r>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a:ext>
            </a:extLst>
          </a:blip>
          <a:srcRect r="-1124"/>
          <a:stretch/>
        </p:blipFill>
        <p:spPr>
          <a:xfrm>
            <a:off x="5660845" y="5139827"/>
            <a:ext cx="1528799" cy="1537099"/>
          </a:xfrm>
          <a:prstGeom prst="ellipse">
            <a:avLst/>
          </a:prstGeom>
          <a:ln w="25400">
            <a:solidFill>
              <a:srgbClr val="35B4AD"/>
            </a:solidFill>
          </a:ln>
        </p:spPr>
      </p:pic>
      <p:pic>
        <p:nvPicPr>
          <p:cNvPr id="24" name="Image 23">
            <a:extLst>
              <a:ext uri="{FF2B5EF4-FFF2-40B4-BE49-F238E27FC236}">
                <a16:creationId xmlns:a16="http://schemas.microsoft.com/office/drawing/2014/main" id="{95B77B9F-8310-CB48-8D51-127066FC1B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25" name="ZoneTexte 24"/>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29</a:t>
            </a:r>
          </a:p>
        </p:txBody>
      </p:sp>
      <p:pic>
        <p:nvPicPr>
          <p:cNvPr id="26" name="Image 25"/>
          <p:cNvPicPr>
            <a:picLocks noChangeAspect="1"/>
          </p:cNvPicPr>
          <p:nvPr/>
        </p:nvPicPr>
        <p:blipFill rotWithShape="1">
          <a:blip r:embed="rId8" cstate="print">
            <a:extLst>
              <a:ext uri="{28A0092B-C50C-407E-A947-70E740481C1C}">
                <a14:useLocalDpi xmlns:a14="http://schemas.microsoft.com/office/drawing/2010/main"/>
              </a:ext>
            </a:extLst>
          </a:blip>
          <a:srcRect l="-10407" t="3863" r="-6745" b="6320"/>
          <a:stretch/>
        </p:blipFill>
        <p:spPr>
          <a:xfrm>
            <a:off x="5663245" y="5154752"/>
            <a:ext cx="1526400" cy="1526400"/>
          </a:xfrm>
          <a:prstGeom prst="ellipse">
            <a:avLst/>
          </a:prstGeom>
        </p:spPr>
      </p:pic>
      <p:sp>
        <p:nvSpPr>
          <p:cNvPr id="35" name="Rectangle 34"/>
          <p:cNvSpPr/>
          <p:nvPr/>
        </p:nvSpPr>
        <p:spPr>
          <a:xfrm>
            <a:off x="0" y="1159068"/>
            <a:ext cx="5006458" cy="5698932"/>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16194" y="2066105"/>
            <a:ext cx="4990263" cy="707886"/>
          </a:xfrm>
          <a:prstGeom prst="rect">
            <a:avLst/>
          </a:prstGeom>
          <a:noFill/>
        </p:spPr>
        <p:txBody>
          <a:bodyPr wrap="square" rtlCol="0">
            <a:spAutoFit/>
          </a:bodyPr>
          <a:lstStyle/>
          <a:p>
            <a:pPr algn="ctr"/>
            <a:r>
              <a:rPr lang="fr-FR" sz="2000" b="1" dirty="0">
                <a:solidFill>
                  <a:srgbClr val="16618D"/>
                </a:solidFill>
              </a:rPr>
              <a:t>Une gouvernance bientôt renforcée pour accompagner les ambitions d’ENOGIA</a:t>
            </a:r>
            <a:endParaRPr lang="fr-FR" sz="1050" dirty="0"/>
          </a:p>
        </p:txBody>
      </p:sp>
      <p:sp>
        <p:nvSpPr>
          <p:cNvPr id="52" name="Rectangle 51"/>
          <p:cNvSpPr/>
          <p:nvPr/>
        </p:nvSpPr>
        <p:spPr>
          <a:xfrm>
            <a:off x="278430" y="3129596"/>
            <a:ext cx="4411714" cy="3705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00" dirty="0">
              <a:solidFill>
                <a:schemeClr val="tx1">
                  <a:lumMod val="75000"/>
                  <a:lumOff val="25000"/>
                </a:schemeClr>
              </a:solidFill>
            </a:endParaRPr>
          </a:p>
          <a:p>
            <a:r>
              <a:rPr lang="fr-FR" sz="1600" dirty="0">
                <a:solidFill>
                  <a:schemeClr val="tx1">
                    <a:lumMod val="75000"/>
                    <a:lumOff val="25000"/>
                  </a:schemeClr>
                </a:solidFill>
              </a:rPr>
              <a:t>Aux côtés des </a:t>
            </a:r>
            <a:r>
              <a:rPr lang="fr-FR" sz="1600" b="1" dirty="0">
                <a:solidFill>
                  <a:schemeClr val="tx1">
                    <a:lumMod val="75000"/>
                    <a:lumOff val="25000"/>
                  </a:schemeClr>
                </a:solidFill>
              </a:rPr>
              <a:t>2 dirigeants fondateurs</a:t>
            </a:r>
            <a:r>
              <a:rPr lang="fr-FR" sz="1600" dirty="0">
                <a:solidFill>
                  <a:schemeClr val="tx1">
                    <a:lumMod val="75000"/>
                    <a:lumOff val="25000"/>
                  </a:schemeClr>
                </a:solidFill>
              </a:rPr>
              <a:t>, </a:t>
            </a:r>
          </a:p>
          <a:p>
            <a:endParaRPr lang="fr-FR" sz="1600" dirty="0">
              <a:solidFill>
                <a:schemeClr val="tx1">
                  <a:lumMod val="75000"/>
                  <a:lumOff val="25000"/>
                </a:schemeClr>
              </a:solidFill>
            </a:endParaRPr>
          </a:p>
          <a:p>
            <a:r>
              <a:rPr lang="fr-FR" sz="1600" b="1" dirty="0">
                <a:solidFill>
                  <a:schemeClr val="tx1">
                    <a:lumMod val="75000"/>
                    <a:lumOff val="25000"/>
                  </a:schemeClr>
                </a:solidFill>
              </a:rPr>
              <a:t>3 administrateurs ‘historiques’ </a:t>
            </a:r>
            <a:r>
              <a:rPr lang="fr-FR" sz="1600" dirty="0">
                <a:solidFill>
                  <a:schemeClr val="tx1">
                    <a:lumMod val="75000"/>
                    <a:lumOff val="25000"/>
                  </a:schemeClr>
                </a:solidFill>
              </a:rPr>
              <a:t>disposant d’une connaissance approfondie de la société et de ses marchés</a:t>
            </a:r>
          </a:p>
          <a:p>
            <a:endParaRPr lang="fr-FR" sz="1600" dirty="0">
              <a:solidFill>
                <a:schemeClr val="tx1">
                  <a:lumMod val="75000"/>
                  <a:lumOff val="25000"/>
                </a:schemeClr>
              </a:solidFill>
            </a:endParaRPr>
          </a:p>
          <a:p>
            <a:r>
              <a:rPr lang="fr-FR" sz="1600" b="1" dirty="0">
                <a:solidFill>
                  <a:schemeClr val="tx1">
                    <a:lumMod val="75000"/>
                    <a:lumOff val="25000"/>
                  </a:schemeClr>
                </a:solidFill>
              </a:rPr>
              <a:t>2 administratrices indépendantes </a:t>
            </a:r>
            <a:r>
              <a:rPr lang="fr-FR" sz="1600" dirty="0">
                <a:solidFill>
                  <a:schemeClr val="tx1">
                    <a:lumMod val="75000"/>
                    <a:lumOff val="25000"/>
                  </a:schemeClr>
                </a:solidFill>
              </a:rPr>
              <a:t>prochainement nommées</a:t>
            </a:r>
          </a:p>
        </p:txBody>
      </p:sp>
    </p:spTree>
    <p:extLst>
      <p:ext uri="{BB962C8B-B14F-4D97-AF65-F5344CB8AC3E}">
        <p14:creationId xmlns:p14="http://schemas.microsoft.com/office/powerpoint/2010/main" val="3414788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8AADF6-C9EE-9347-BA27-441A1AEED9AE}"/>
              </a:ext>
            </a:extLst>
          </p:cNvPr>
          <p:cNvSpPr/>
          <p:nvPr/>
        </p:nvSpPr>
        <p:spPr>
          <a:xfrm>
            <a:off x="7179875" y="1993691"/>
            <a:ext cx="4641600" cy="4010038"/>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7368209" y="2395469"/>
            <a:ext cx="4134678" cy="3781493"/>
          </a:xfrm>
        </p:spPr>
        <p:txBody>
          <a:bodyPr>
            <a:normAutofit/>
          </a:bodyPr>
          <a:lstStyle/>
          <a:p>
            <a:pPr marL="0" indent="0">
              <a:buNone/>
            </a:pPr>
            <a:r>
              <a:rPr lang="fr-FR" sz="1800" b="1" dirty="0">
                <a:solidFill>
                  <a:srgbClr val="16618D"/>
                </a:solidFill>
                <a:cs typeface="Arial" panose="020B0604020202020204" pitchFamily="34" charset="0"/>
              </a:rPr>
              <a:t>Première levée de fonds en 2012 auprès </a:t>
            </a:r>
            <a:r>
              <a:rPr lang="fr-FR" altLang="fr-FR" sz="1800" b="1" dirty="0">
                <a:solidFill>
                  <a:srgbClr val="16618D"/>
                </a:solidFill>
                <a:cs typeface="Arial" panose="020B0604020202020204" pitchFamily="34" charset="0"/>
              </a:rPr>
              <a:t>du fond des </a:t>
            </a:r>
            <a:r>
              <a:rPr lang="fr-FR" altLang="fr-FR" sz="1800" b="1" dirty="0" err="1">
                <a:solidFill>
                  <a:srgbClr val="16618D"/>
                </a:solidFill>
                <a:cs typeface="Arial" panose="020B0604020202020204" pitchFamily="34" charset="0"/>
              </a:rPr>
              <a:t>Alumni</a:t>
            </a:r>
            <a:r>
              <a:rPr lang="fr-FR" altLang="fr-FR" sz="1800" b="1" dirty="0">
                <a:solidFill>
                  <a:srgbClr val="16618D"/>
                </a:solidFill>
                <a:cs typeface="Arial" panose="020B0604020202020204" pitchFamily="34" charset="0"/>
              </a:rPr>
              <a:t> Arts et Métiers et </a:t>
            </a:r>
            <a:br>
              <a:rPr lang="fr-FR" altLang="fr-FR" sz="1800" b="1" dirty="0">
                <a:solidFill>
                  <a:srgbClr val="16618D"/>
                </a:solidFill>
                <a:cs typeface="Arial" panose="020B0604020202020204" pitchFamily="34" charset="0"/>
              </a:rPr>
            </a:br>
            <a:r>
              <a:rPr lang="fr-FR" altLang="fr-FR" sz="1800" b="1" dirty="0">
                <a:solidFill>
                  <a:srgbClr val="16618D"/>
                </a:solidFill>
                <a:cs typeface="Arial" panose="020B0604020202020204" pitchFamily="34" charset="0"/>
              </a:rPr>
              <a:t>des </a:t>
            </a:r>
            <a:r>
              <a:rPr lang="fr-FR" altLang="fr-FR" sz="1800" b="1" dirty="0" err="1">
                <a:solidFill>
                  <a:srgbClr val="16618D"/>
                </a:solidFill>
                <a:cs typeface="Arial" panose="020B0604020202020204" pitchFamily="34" charset="0"/>
              </a:rPr>
              <a:t>Alumni</a:t>
            </a:r>
            <a:r>
              <a:rPr lang="fr-FR" altLang="fr-FR" sz="1800" b="1" dirty="0">
                <a:solidFill>
                  <a:srgbClr val="16618D"/>
                </a:solidFill>
                <a:cs typeface="Arial" panose="020B0604020202020204" pitchFamily="34" charset="0"/>
              </a:rPr>
              <a:t> en direct</a:t>
            </a:r>
          </a:p>
          <a:p>
            <a:pPr marL="0" indent="0">
              <a:buNone/>
            </a:pPr>
            <a:r>
              <a:rPr lang="fr-FR" sz="1800" b="1" dirty="0">
                <a:solidFill>
                  <a:srgbClr val="16618D"/>
                </a:solidFill>
                <a:cs typeface="Arial" panose="020B0604020202020204" pitchFamily="34" charset="0"/>
              </a:rPr>
              <a:t> </a:t>
            </a:r>
            <a:endParaRPr lang="fr-FR" sz="1800" b="1" dirty="0"/>
          </a:p>
          <a:p>
            <a:pPr marL="0" indent="0">
              <a:buNone/>
            </a:pPr>
            <a:r>
              <a:rPr lang="fr-FR" sz="1800" b="1" dirty="0">
                <a:solidFill>
                  <a:srgbClr val="176695"/>
                </a:solidFill>
              </a:rPr>
              <a:t>Troisième </a:t>
            </a:r>
            <a:r>
              <a:rPr lang="fr-FR" sz="1800" b="1" dirty="0">
                <a:solidFill>
                  <a:srgbClr val="176695"/>
                </a:solidFill>
                <a:cs typeface="Arial" panose="020B0604020202020204" pitchFamily="34" charset="0"/>
              </a:rPr>
              <a:t>levée </a:t>
            </a:r>
            <a:r>
              <a:rPr lang="fr-FR" sz="1800" b="1" dirty="0">
                <a:solidFill>
                  <a:srgbClr val="16618D"/>
                </a:solidFill>
                <a:cs typeface="Arial" panose="020B0604020202020204" pitchFamily="34" charset="0"/>
              </a:rPr>
              <a:t>de fonds structurante fin décembre 2017 auprès de FAURECIA VENTURES </a:t>
            </a:r>
          </a:p>
          <a:p>
            <a:pPr marL="228600" lvl="1">
              <a:spcBef>
                <a:spcPts val="1000"/>
              </a:spcBef>
              <a:buClr>
                <a:srgbClr val="35B4AD"/>
              </a:buClr>
              <a:buFont typeface="Calibri" panose="020F0502020204030204" pitchFamily="34" charset="0"/>
              <a:buChar char="•"/>
            </a:pPr>
            <a:r>
              <a:rPr lang="fr-FR" sz="1600" dirty="0">
                <a:solidFill>
                  <a:schemeClr val="tx1">
                    <a:lumMod val="75000"/>
                    <a:lumOff val="25000"/>
                  </a:schemeClr>
                </a:solidFill>
                <a:cs typeface="Arial" panose="020B0604020202020204" pitchFamily="34" charset="0"/>
              </a:rPr>
              <a:t>Apport de </a:t>
            </a:r>
            <a:r>
              <a:rPr lang="fr-FR" sz="1600" b="1" dirty="0">
                <a:solidFill>
                  <a:srgbClr val="35B4AD"/>
                </a:solidFill>
                <a:cs typeface="Arial" panose="020B0604020202020204" pitchFamily="34" charset="0"/>
              </a:rPr>
              <a:t>2 M€ </a:t>
            </a:r>
          </a:p>
          <a:p>
            <a:pPr marL="228600" lvl="1">
              <a:spcBef>
                <a:spcPts val="1000"/>
              </a:spcBef>
              <a:buClr>
                <a:srgbClr val="35B4AD"/>
              </a:buClr>
              <a:buFont typeface="Calibri" panose="020F0502020204030204" pitchFamily="34" charset="0"/>
              <a:buChar char="•"/>
            </a:pPr>
            <a:r>
              <a:rPr lang="fr-FR" sz="1600" b="1" dirty="0">
                <a:solidFill>
                  <a:srgbClr val="35B4AD"/>
                </a:solidFill>
                <a:cs typeface="Arial" panose="020B0604020202020204" pitchFamily="34" charset="0"/>
              </a:rPr>
              <a:t>Apports commerciaux </a:t>
            </a:r>
            <a:r>
              <a:rPr lang="fr-FR" sz="1600" dirty="0">
                <a:solidFill>
                  <a:srgbClr val="16618D"/>
                </a:solidFill>
                <a:cs typeface="Arial" panose="020B0604020202020204" pitchFamily="34" charset="0"/>
              </a:rPr>
              <a:t>: </a:t>
            </a:r>
            <a:r>
              <a:rPr lang="fr-FR" sz="1600" dirty="0">
                <a:solidFill>
                  <a:schemeClr val="tx1">
                    <a:lumMod val="75000"/>
                    <a:lumOff val="25000"/>
                  </a:schemeClr>
                </a:solidFill>
                <a:cs typeface="Arial" panose="020B0604020202020204" pitchFamily="34" charset="0"/>
              </a:rPr>
              <a:t>facilitateur sur l’offre Hydrogène</a:t>
            </a:r>
          </a:p>
          <a:p>
            <a:pPr marL="228600" lvl="1">
              <a:spcBef>
                <a:spcPts val="1000"/>
              </a:spcBef>
              <a:buClr>
                <a:srgbClr val="35B4AD"/>
              </a:buClr>
              <a:buFont typeface="Calibri" panose="020F0502020204030204" pitchFamily="34" charset="0"/>
              <a:buChar char="•"/>
            </a:pPr>
            <a:r>
              <a:rPr lang="fr-FR" sz="1600" b="1" dirty="0">
                <a:solidFill>
                  <a:srgbClr val="35B4AD"/>
                </a:solidFill>
                <a:cs typeface="Arial" panose="020B0604020202020204" pitchFamily="34" charset="0"/>
              </a:rPr>
              <a:t>Apports d’expertise </a:t>
            </a:r>
            <a:r>
              <a:rPr lang="fr-FR" sz="1600" dirty="0">
                <a:solidFill>
                  <a:schemeClr val="tx1">
                    <a:lumMod val="75000"/>
                    <a:lumOff val="25000"/>
                  </a:schemeClr>
                </a:solidFill>
                <a:cs typeface="Arial" panose="020B0604020202020204" pitchFamily="34" charset="0"/>
              </a:rPr>
              <a:t>notamment sur le projet des ORC 2.0</a:t>
            </a:r>
          </a:p>
          <a:p>
            <a:endParaRPr lang="fr-FR" sz="1800" b="1" dirty="0"/>
          </a:p>
          <a:p>
            <a:endParaRPr lang="fr-FR" sz="1800" b="1" dirty="0"/>
          </a:p>
        </p:txBody>
      </p:sp>
      <p:pic>
        <p:nvPicPr>
          <p:cNvPr id="7" name="Imag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a:ln>
            <a:noFill/>
          </a:ln>
        </p:spPr>
      </p:pic>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UNE STRUCTURE ACTIONNARIALE QUI REFLÈTE LA FORTE CAPACITÉ D’AUTOFINANCEMENT DU DÉVELOPPEMENT</a:t>
            </a:r>
          </a:p>
        </p:txBody>
      </p:sp>
      <p:pic>
        <p:nvPicPr>
          <p:cNvPr id="13" name="Image 12">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4" name="ZoneTexte 13"/>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30</a:t>
            </a:r>
          </a:p>
        </p:txBody>
      </p:sp>
      <p:graphicFrame>
        <p:nvGraphicFramePr>
          <p:cNvPr id="10" name="Graphique 9"/>
          <p:cNvGraphicFramePr>
            <a:graphicFrameLocks/>
          </p:cNvGraphicFramePr>
          <p:nvPr>
            <p:extLst>
              <p:ext uri="{D42A27DB-BD31-4B8C-83A1-F6EECF244321}">
                <p14:modId xmlns:p14="http://schemas.microsoft.com/office/powerpoint/2010/main" val="1397535819"/>
              </p:ext>
            </p:extLst>
          </p:nvPr>
        </p:nvGraphicFramePr>
        <p:xfrm>
          <a:off x="-750234" y="1827572"/>
          <a:ext cx="8962204" cy="41450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62810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0" y="6640830"/>
            <a:ext cx="12192000" cy="217170"/>
          </a:xfrm>
        </p:spPr>
        <p:txBody>
          <a:bodyPr>
            <a:normAutofit fontScale="40000" lnSpcReduction="20000"/>
          </a:bodyPr>
          <a:lstStyle/>
          <a:p>
            <a:endParaRPr lang="fr-FR"/>
          </a:p>
        </p:txBody>
      </p:sp>
      <p:sp>
        <p:nvSpPr>
          <p:cNvPr id="4" name="Rectangle 3">
            <a:extLst>
              <a:ext uri="{FF2B5EF4-FFF2-40B4-BE49-F238E27FC236}">
                <a16:creationId xmlns:a16="http://schemas.microsoft.com/office/drawing/2014/main" id="{BCCAEC5F-30EB-4443-B013-EC7E0D8CCF55}"/>
              </a:ext>
            </a:extLst>
          </p:cNvPr>
          <p:cNvSpPr/>
          <p:nvPr/>
        </p:nvSpPr>
        <p:spPr>
          <a:xfrm>
            <a:off x="0" y="-22771"/>
            <a:ext cx="12192000" cy="6934468"/>
          </a:xfrm>
          <a:prstGeom prst="rect">
            <a:avLst/>
          </a:prstGeom>
          <a:blipFill>
            <a:blip r:embed="rId2" cstate="print">
              <a:extLst>
                <a:ext uri="{28A0092B-C50C-407E-A947-70E740481C1C}">
                  <a14:useLocalDpi xmlns:a14="http://schemas.microsoft.com/office/drawing/2010/main"/>
                </a:ext>
              </a:extLst>
            </a:blip>
            <a:srcRect/>
            <a:stretch>
              <a:fillRect r="16"/>
            </a:stretch>
          </a:blipFill>
          <a:effectLst>
            <a:innerShdw blurRad="368300" dist="508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sp>
        <p:nvSpPr>
          <p:cNvPr id="6" name="Titre 1">
            <a:extLst>
              <a:ext uri="{FF2B5EF4-FFF2-40B4-BE49-F238E27FC236}">
                <a16:creationId xmlns:a16="http://schemas.microsoft.com/office/drawing/2014/main" id="{2865CB66-7DA9-7A4E-9AC3-0A034BF20434}"/>
              </a:ext>
            </a:extLst>
          </p:cNvPr>
          <p:cNvSpPr txBox="1">
            <a:spLocks/>
          </p:cNvSpPr>
          <p:nvPr/>
        </p:nvSpPr>
        <p:spPr>
          <a:xfrm>
            <a:off x="838200" y="3097530"/>
            <a:ext cx="10515600" cy="9742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42969"/>
            <a:r>
              <a:rPr lang="fr-FR" sz="3900" dirty="0">
                <a:solidFill>
                  <a:schemeClr val="bg1"/>
                </a:solidFill>
                <a:latin typeface="Abel" panose="02000506030000020004" pitchFamily="2" charset="0"/>
                <a:cs typeface="Arial" panose="020B0604020202020204" pitchFamily="34" charset="0"/>
              </a:rPr>
              <a:t>STRATÉGIE ET PERSPECTIVES</a:t>
            </a: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8372" y="6319143"/>
            <a:ext cx="324548" cy="332214"/>
          </a:xfrm>
          <a:prstGeom prst="rect">
            <a:avLst/>
          </a:prstGeom>
        </p:spPr>
      </p:pic>
    </p:spTree>
    <p:extLst>
      <p:ext uri="{BB962C8B-B14F-4D97-AF65-F5344CB8AC3E}">
        <p14:creationId xmlns:p14="http://schemas.microsoft.com/office/powerpoint/2010/main" val="1508112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479862" y="2353021"/>
            <a:ext cx="7334250" cy="4067175"/>
          </a:xfrm>
          <a:prstGeom prst="rect">
            <a:avLst/>
          </a:prstGeom>
        </p:spPr>
      </p:pic>
      <p:pic>
        <p:nvPicPr>
          <p:cNvPr id="7" name="Imag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710" y="0"/>
            <a:ext cx="12219710" cy="1185726"/>
          </a:xfrm>
          <a:prstGeom prst="rect">
            <a:avLst/>
          </a:prstGeom>
          <a:ln>
            <a:noFill/>
          </a:ln>
        </p:spPr>
      </p:pic>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LES AMBITIONS D’ENOGIA À HORIZON 2025</a:t>
            </a:r>
            <a:endParaRPr lang="fr-FR" sz="2400" b="1" dirty="0">
              <a:solidFill>
                <a:schemeClr val="bg1"/>
              </a:solidFill>
              <a:latin typeface="Abel" panose="02000506030000020004" pitchFamily="2" charset="0"/>
            </a:endParaRPr>
          </a:p>
        </p:txBody>
      </p:sp>
      <p:sp>
        <p:nvSpPr>
          <p:cNvPr id="4" name="Espace réservé du contenu 3"/>
          <p:cNvSpPr>
            <a:spLocks noGrp="1"/>
          </p:cNvSpPr>
          <p:nvPr>
            <p:ph idx="1"/>
          </p:nvPr>
        </p:nvSpPr>
        <p:spPr>
          <a:xfrm>
            <a:off x="270393" y="2840148"/>
            <a:ext cx="5557201" cy="2690413"/>
          </a:xfrm>
        </p:spPr>
        <p:txBody>
          <a:bodyPr>
            <a:normAutofit/>
          </a:bodyPr>
          <a:lstStyle/>
          <a:p>
            <a:pPr marL="0" indent="0">
              <a:buClr>
                <a:srgbClr val="35B4AD"/>
              </a:buClr>
              <a:buNone/>
            </a:pPr>
            <a:r>
              <a:rPr lang="fr-FR" sz="2400" dirty="0">
                <a:solidFill>
                  <a:srgbClr val="004965"/>
                </a:solidFill>
              </a:rPr>
              <a:t>DEVENIR UN ACTEUR INCONTOURNABLE DU MARCHE DE L’HYDROGÈNE</a:t>
            </a:r>
          </a:p>
          <a:p>
            <a:pPr marL="0" indent="0">
              <a:buClr>
                <a:srgbClr val="35B4AD"/>
              </a:buClr>
              <a:buNone/>
            </a:pPr>
            <a:r>
              <a:rPr lang="fr-FR" sz="3600" b="1" dirty="0">
                <a:solidFill>
                  <a:srgbClr val="35B4AD"/>
                </a:solidFill>
              </a:rPr>
              <a:t>&amp;</a:t>
            </a:r>
            <a:r>
              <a:rPr lang="fr-FR" sz="2400" dirty="0">
                <a:solidFill>
                  <a:srgbClr val="35B4AD"/>
                </a:solidFill>
              </a:rPr>
              <a:t> </a:t>
            </a:r>
            <a:r>
              <a:rPr lang="fr-FR" sz="2400" dirty="0">
                <a:solidFill>
                  <a:srgbClr val="004965"/>
                </a:solidFill>
              </a:rPr>
              <a:t>POURSUIVRE LA DYNAMIQUE                   DE CROISSANCE DE L’ACTIVITE ORC</a:t>
            </a:r>
          </a:p>
          <a:p>
            <a:pPr marL="0" indent="0">
              <a:buClr>
                <a:srgbClr val="35B4AD"/>
              </a:buClr>
              <a:buNone/>
            </a:pPr>
            <a:endParaRPr lang="fr-FR" sz="1400" dirty="0">
              <a:solidFill>
                <a:srgbClr val="35B4AD"/>
              </a:solidFill>
            </a:endParaRPr>
          </a:p>
          <a:p>
            <a:endParaRPr lang="fr-FR" dirty="0"/>
          </a:p>
        </p:txBody>
      </p:sp>
      <p:sp>
        <p:nvSpPr>
          <p:cNvPr id="10" name="Pentagone 9"/>
          <p:cNvSpPr/>
          <p:nvPr/>
        </p:nvSpPr>
        <p:spPr>
          <a:xfrm>
            <a:off x="-27710" y="1665078"/>
            <a:ext cx="6537692" cy="716738"/>
          </a:xfrm>
          <a:prstGeom prst="homePlate">
            <a:avLst/>
          </a:prstGeom>
          <a:solidFill>
            <a:srgbClr val="0D3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t>         </a:t>
            </a:r>
            <a:r>
              <a:rPr lang="fr-FR" sz="2400" dirty="0"/>
              <a:t>DES AMBITIONS FORTES</a:t>
            </a:r>
          </a:p>
        </p:txBody>
      </p:sp>
      <p:pic>
        <p:nvPicPr>
          <p:cNvPr id="19" name="Image 18">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20" name="ZoneTexte 19"/>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34</a:t>
            </a:r>
          </a:p>
        </p:txBody>
      </p:sp>
    </p:spTree>
    <p:extLst>
      <p:ext uri="{BB962C8B-B14F-4D97-AF65-F5344CB8AC3E}">
        <p14:creationId xmlns:p14="http://schemas.microsoft.com/office/powerpoint/2010/main" val="2397353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053AC98-DB47-B64E-98F7-0E5C19611643}"/>
              </a:ext>
            </a:extLst>
          </p:cNvPr>
          <p:cNvSpPr/>
          <p:nvPr/>
        </p:nvSpPr>
        <p:spPr>
          <a:xfrm>
            <a:off x="497239" y="2979613"/>
            <a:ext cx="3435978" cy="3539904"/>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1C0DC480-7599-DD49-8489-B8158CA6A475}"/>
              </a:ext>
            </a:extLst>
          </p:cNvPr>
          <p:cNvSpPr/>
          <p:nvPr/>
        </p:nvSpPr>
        <p:spPr>
          <a:xfrm>
            <a:off x="8351873" y="2971732"/>
            <a:ext cx="3435978" cy="3539904"/>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4053AC98-DB47-B64E-98F7-0E5C19611643}"/>
              </a:ext>
            </a:extLst>
          </p:cNvPr>
          <p:cNvSpPr/>
          <p:nvPr/>
        </p:nvSpPr>
        <p:spPr>
          <a:xfrm>
            <a:off x="4435060" y="2971732"/>
            <a:ext cx="3435978" cy="3539904"/>
          </a:xfrm>
          <a:prstGeom prst="rect">
            <a:avLst/>
          </a:prstGeom>
          <a:solidFill>
            <a:srgbClr val="176695">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127" y="0"/>
            <a:ext cx="12320337" cy="1185726"/>
          </a:xfrm>
          <a:prstGeom prst="rect">
            <a:avLst/>
          </a:prstGeom>
          <a:ln>
            <a:noFill/>
          </a:ln>
        </p:spPr>
      </p:pic>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NOTRE STRATÉGIE POUR ATTEINDRE NOS AMBITIONS</a:t>
            </a:r>
          </a:p>
        </p:txBody>
      </p:sp>
      <p:sp>
        <p:nvSpPr>
          <p:cNvPr id="27" name="Rectangle 26"/>
          <p:cNvSpPr/>
          <p:nvPr/>
        </p:nvSpPr>
        <p:spPr>
          <a:xfrm>
            <a:off x="498817" y="3043585"/>
            <a:ext cx="3441688" cy="3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000" b="1" dirty="0">
                <a:solidFill>
                  <a:srgbClr val="176695"/>
                </a:solidFill>
              </a:rPr>
              <a:t>POURSUIVRE LES </a:t>
            </a:r>
            <a:r>
              <a:rPr lang="fr-FR" sz="2000" b="1" dirty="0">
                <a:solidFill>
                  <a:srgbClr val="35B4AD"/>
                </a:solidFill>
              </a:rPr>
              <a:t>INVESTISSEMENTS EN R&amp;D</a:t>
            </a:r>
          </a:p>
          <a:p>
            <a:pPr algn="ctr"/>
            <a:endParaRPr lang="fr-FR" sz="1000" b="1" dirty="0">
              <a:solidFill>
                <a:srgbClr val="0D3F5C"/>
              </a:solidFill>
            </a:endParaRPr>
          </a:p>
          <a:p>
            <a:pPr algn="ctr">
              <a:buClr>
                <a:srgbClr val="35B4AD"/>
              </a:buClr>
            </a:pPr>
            <a:r>
              <a:rPr lang="fr-FR" sz="1400" b="1" dirty="0">
                <a:solidFill>
                  <a:srgbClr val="16618D"/>
                </a:solidFill>
                <a:cs typeface="Arial" panose="020B0604020202020204" pitchFamily="34" charset="0"/>
              </a:rPr>
              <a:t>Maintenir les éléments clés de la stratégie R&amp;D : exigences en matière de qualité et appui financier des dispositifs de soutien</a:t>
            </a:r>
          </a:p>
          <a:p>
            <a:pPr algn="ctr">
              <a:buClr>
                <a:srgbClr val="35B4AD"/>
              </a:buClr>
            </a:pPr>
            <a:endParaRPr lang="fr-FR" sz="1000" b="1" dirty="0">
              <a:solidFill>
                <a:srgbClr val="16618D"/>
              </a:solidFill>
              <a:cs typeface="Arial" panose="020B0604020202020204" pitchFamily="34" charset="0"/>
            </a:endParaRPr>
          </a:p>
          <a:p>
            <a:pPr algn="ctr">
              <a:buClr>
                <a:srgbClr val="35B4AD"/>
              </a:buClr>
            </a:pPr>
            <a:r>
              <a:rPr lang="fr-FR" sz="1400" dirty="0">
                <a:solidFill>
                  <a:schemeClr val="tx1">
                    <a:lumMod val="75000"/>
                    <a:lumOff val="25000"/>
                  </a:schemeClr>
                </a:solidFill>
                <a:cs typeface="Arial" panose="020B0604020202020204" pitchFamily="34" charset="0"/>
              </a:rPr>
              <a:t>Adapter les compresseurs pour PAC aux besoins spécifiques des grands comptes. </a:t>
            </a:r>
          </a:p>
          <a:p>
            <a:pPr algn="ctr">
              <a:buClr>
                <a:srgbClr val="35B4AD"/>
              </a:buClr>
            </a:pPr>
            <a:endParaRPr lang="fr-FR" sz="1400" dirty="0">
              <a:solidFill>
                <a:schemeClr val="tx1">
                  <a:lumMod val="75000"/>
                  <a:lumOff val="25000"/>
                </a:schemeClr>
              </a:solidFill>
              <a:cs typeface="Arial" panose="020B0604020202020204" pitchFamily="34" charset="0"/>
            </a:endParaRPr>
          </a:p>
          <a:p>
            <a:pPr algn="ctr">
              <a:buClr>
                <a:srgbClr val="35B4AD"/>
              </a:buClr>
            </a:pPr>
            <a:r>
              <a:rPr lang="fr-FR" sz="1400" dirty="0">
                <a:solidFill>
                  <a:schemeClr val="tx1">
                    <a:lumMod val="75000"/>
                    <a:lumOff val="25000"/>
                  </a:schemeClr>
                </a:solidFill>
                <a:cs typeface="Arial" panose="020B0604020202020204" pitchFamily="34" charset="0"/>
              </a:rPr>
              <a:t>Maintenir l’avance technologique sur la conception et la production de micro-turbomachines.</a:t>
            </a:r>
          </a:p>
          <a:p>
            <a:pPr algn="ctr">
              <a:buClr>
                <a:srgbClr val="35B4AD"/>
              </a:buClr>
            </a:pPr>
            <a:endParaRPr lang="fr-FR" sz="1400" b="1" dirty="0">
              <a:solidFill>
                <a:srgbClr val="16618D"/>
              </a:solidFill>
              <a:cs typeface="Arial" panose="020B0604020202020204" pitchFamily="34" charset="0"/>
            </a:endParaRPr>
          </a:p>
          <a:p>
            <a:endParaRPr lang="fr-FR" sz="1600" b="1" dirty="0">
              <a:solidFill>
                <a:srgbClr val="0D3F5C"/>
              </a:solidFill>
            </a:endParaRPr>
          </a:p>
          <a:p>
            <a:endParaRPr lang="fr-FR" sz="1600" b="1" dirty="0">
              <a:solidFill>
                <a:srgbClr val="0D3F5C"/>
              </a:solidFill>
            </a:endParaRPr>
          </a:p>
        </p:txBody>
      </p:sp>
      <p:sp>
        <p:nvSpPr>
          <p:cNvPr id="36" name="Rectangle 35"/>
          <p:cNvSpPr/>
          <p:nvPr/>
        </p:nvSpPr>
        <p:spPr>
          <a:xfrm>
            <a:off x="8380169" y="3051464"/>
            <a:ext cx="3404038" cy="4342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000" b="1" dirty="0">
                <a:solidFill>
                  <a:srgbClr val="176695"/>
                </a:solidFill>
              </a:rPr>
              <a:t>ADAPTER </a:t>
            </a:r>
          </a:p>
          <a:p>
            <a:pPr algn="ctr"/>
            <a:r>
              <a:rPr lang="fr-FR" sz="2000" b="1" dirty="0">
                <a:solidFill>
                  <a:srgbClr val="35B4AD"/>
                </a:solidFill>
              </a:rPr>
              <a:t>L’APPAREIL PRODUCTIF</a:t>
            </a:r>
          </a:p>
          <a:p>
            <a:pPr algn="ctr"/>
            <a:endParaRPr lang="fr-FR" sz="1000" b="1" dirty="0">
              <a:solidFill>
                <a:srgbClr val="0D3F5C"/>
              </a:solidFill>
            </a:endParaRPr>
          </a:p>
          <a:p>
            <a:pPr algn="ctr">
              <a:buClr>
                <a:srgbClr val="35B4AD"/>
              </a:buClr>
            </a:pPr>
            <a:r>
              <a:rPr lang="fr-FR" sz="1400" b="1" dirty="0">
                <a:solidFill>
                  <a:srgbClr val="16618D"/>
                </a:solidFill>
                <a:cs typeface="Arial" panose="020B0604020202020204" pitchFamily="34" charset="0"/>
              </a:rPr>
              <a:t>Accompagner l’augmentation des ventes pour continuer à produire des micro-turbomachines de qualité</a:t>
            </a:r>
          </a:p>
          <a:p>
            <a:pPr algn="ctr">
              <a:buClr>
                <a:srgbClr val="35B4AD"/>
              </a:buClr>
            </a:pPr>
            <a:endParaRPr lang="fr-FR" sz="1000" b="1" dirty="0">
              <a:solidFill>
                <a:srgbClr val="16618D"/>
              </a:solidFill>
              <a:cs typeface="Arial" panose="020B0604020202020204" pitchFamily="34" charset="0"/>
            </a:endParaRPr>
          </a:p>
          <a:p>
            <a:pPr algn="ctr">
              <a:buClr>
                <a:srgbClr val="35B4AD"/>
              </a:buClr>
            </a:pPr>
            <a:r>
              <a:rPr lang="fr-FR" sz="1400" dirty="0">
                <a:solidFill>
                  <a:schemeClr val="tx1">
                    <a:lumMod val="75000"/>
                    <a:lumOff val="25000"/>
                  </a:schemeClr>
                </a:solidFill>
                <a:cs typeface="Arial" panose="020B0604020202020204" pitchFamily="34" charset="0"/>
              </a:rPr>
              <a:t>A horizon 2023, mettre en place une ligne de production haute capacité pour accompagner le passage en production </a:t>
            </a:r>
            <a:r>
              <a:rPr lang="fr-FR" sz="1400" spc="-40" dirty="0">
                <a:solidFill>
                  <a:schemeClr val="tx1">
                    <a:lumMod val="75000"/>
                    <a:lumOff val="25000"/>
                  </a:schemeClr>
                </a:solidFill>
                <a:cs typeface="Arial" panose="020B0604020202020204" pitchFamily="34" charset="0"/>
              </a:rPr>
              <a:t>de série des compresseurs de PAC</a:t>
            </a:r>
            <a:r>
              <a:rPr lang="fr-FR" sz="1050" dirty="0">
                <a:solidFill>
                  <a:schemeClr val="tx1">
                    <a:lumMod val="75000"/>
                    <a:lumOff val="25000"/>
                  </a:schemeClr>
                </a:solidFill>
                <a:cs typeface="Arial" panose="020B0604020202020204" pitchFamily="34" charset="0"/>
              </a:rPr>
              <a:t>.</a:t>
            </a:r>
          </a:p>
          <a:p>
            <a:pPr algn="ctr">
              <a:buClr>
                <a:srgbClr val="35B4AD"/>
              </a:buClr>
            </a:pPr>
            <a:endParaRPr lang="fr-FR" sz="600" spc="-40" dirty="0">
              <a:solidFill>
                <a:schemeClr val="tx1">
                  <a:lumMod val="75000"/>
                  <a:lumOff val="25000"/>
                </a:schemeClr>
              </a:solidFill>
              <a:cs typeface="Arial" panose="020B0604020202020204" pitchFamily="34" charset="0"/>
            </a:endParaRPr>
          </a:p>
          <a:p>
            <a:pPr algn="ctr">
              <a:buClr>
                <a:srgbClr val="35B4AD"/>
              </a:buClr>
            </a:pPr>
            <a:r>
              <a:rPr lang="fr-FR" sz="1400" spc="-40" dirty="0">
                <a:solidFill>
                  <a:schemeClr val="tx1">
                    <a:lumMod val="75000"/>
                    <a:lumOff val="25000"/>
                  </a:schemeClr>
                </a:solidFill>
                <a:cs typeface="Arial" panose="020B0604020202020204" pitchFamily="34" charset="0"/>
              </a:rPr>
              <a:t>Selon les opportunités, réaliser des acquisitions d’intégration verticale pour sécuriser des approvisionnements, réduire les coûts ou se </a:t>
            </a:r>
            <a:r>
              <a:rPr lang="fr-FR" sz="1400" spc="-60" dirty="0">
                <a:solidFill>
                  <a:schemeClr val="tx1">
                    <a:lumMod val="75000"/>
                    <a:lumOff val="25000"/>
                  </a:schemeClr>
                </a:solidFill>
                <a:cs typeface="Arial" panose="020B0604020202020204" pitchFamily="34" charset="0"/>
              </a:rPr>
              <a:t>doter de capacités de production additionnelles.</a:t>
            </a:r>
            <a:endParaRPr lang="fr-FR" sz="1400" spc="-60" dirty="0">
              <a:solidFill>
                <a:srgbClr val="FF0000"/>
              </a:solidFill>
              <a:cs typeface="Arial" panose="020B0604020202020204" pitchFamily="34" charset="0"/>
            </a:endParaRPr>
          </a:p>
          <a:p>
            <a:pPr algn="ctr">
              <a:buClr>
                <a:srgbClr val="35B4AD"/>
              </a:buClr>
            </a:pPr>
            <a:endParaRPr lang="fr-FR" sz="1400" b="1" dirty="0">
              <a:solidFill>
                <a:srgbClr val="16618D"/>
              </a:solidFill>
              <a:cs typeface="Arial" panose="020B0604020202020204" pitchFamily="34" charset="0"/>
            </a:endParaRPr>
          </a:p>
          <a:p>
            <a:pPr algn="ctr">
              <a:buClr>
                <a:srgbClr val="35B4AD"/>
              </a:buClr>
            </a:pPr>
            <a:endParaRPr lang="fr-FR" sz="1400" b="1" dirty="0">
              <a:solidFill>
                <a:srgbClr val="16618D"/>
              </a:solidFill>
              <a:cs typeface="Arial" panose="020B0604020202020204" pitchFamily="34" charset="0"/>
            </a:endParaRPr>
          </a:p>
        </p:txBody>
      </p:sp>
      <p:pic>
        <p:nvPicPr>
          <p:cNvPr id="30" name="Image 29">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31" name="ZoneTexte 30"/>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34</a:t>
            </a:r>
          </a:p>
        </p:txBody>
      </p:sp>
      <p:pic>
        <p:nvPicPr>
          <p:cNvPr id="39"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369"/>
          <a:stretch/>
        </p:blipFill>
        <p:spPr bwMode="auto">
          <a:xfrm>
            <a:off x="8355517" y="1632414"/>
            <a:ext cx="3428690" cy="133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0" name="Rectangle 39"/>
          <p:cNvSpPr/>
          <p:nvPr/>
        </p:nvSpPr>
        <p:spPr>
          <a:xfrm>
            <a:off x="4442348" y="3051465"/>
            <a:ext cx="3428690" cy="3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000" b="1" dirty="0">
                <a:solidFill>
                  <a:srgbClr val="176695"/>
                </a:solidFill>
              </a:rPr>
              <a:t>ACCELERER LA </a:t>
            </a:r>
          </a:p>
          <a:p>
            <a:pPr algn="ctr"/>
            <a:r>
              <a:rPr lang="fr-FR" sz="2000" b="1" dirty="0">
                <a:solidFill>
                  <a:srgbClr val="35B4AD"/>
                </a:solidFill>
              </a:rPr>
              <a:t>CONQUETE COMMERCIALE</a:t>
            </a:r>
          </a:p>
          <a:p>
            <a:pPr>
              <a:buClr>
                <a:srgbClr val="35B4AD"/>
              </a:buClr>
            </a:pPr>
            <a:endParaRPr lang="fr-FR" sz="1000" b="1" dirty="0">
              <a:solidFill>
                <a:srgbClr val="0D3F5C"/>
              </a:solidFill>
            </a:endParaRPr>
          </a:p>
          <a:p>
            <a:pPr algn="ctr">
              <a:buClr>
                <a:srgbClr val="35B4AD"/>
              </a:buClr>
            </a:pPr>
            <a:r>
              <a:rPr lang="fr-FR" sz="1400" b="1" dirty="0">
                <a:solidFill>
                  <a:srgbClr val="16618D"/>
                </a:solidFill>
                <a:cs typeface="Arial" panose="020B0604020202020204" pitchFamily="34" charset="0"/>
              </a:rPr>
              <a:t>Réaliser, de façon simultanée,  </a:t>
            </a:r>
            <a:br>
              <a:rPr lang="fr-FR" sz="1400" b="1" dirty="0">
                <a:solidFill>
                  <a:srgbClr val="16618D"/>
                </a:solidFill>
                <a:cs typeface="Arial" panose="020B0604020202020204" pitchFamily="34" charset="0"/>
              </a:rPr>
            </a:br>
            <a:r>
              <a:rPr lang="fr-FR" sz="1400" b="1" dirty="0">
                <a:solidFill>
                  <a:srgbClr val="16618D"/>
                </a:solidFill>
                <a:cs typeface="Arial" panose="020B0604020202020204" pitchFamily="34" charset="0"/>
              </a:rPr>
              <a:t>une croissance ambitieuse sur les ORC et les compresseurs pour PAC Hydrogène</a:t>
            </a:r>
          </a:p>
          <a:p>
            <a:pPr algn="ctr">
              <a:buClr>
                <a:srgbClr val="35B4AD"/>
              </a:buClr>
            </a:pPr>
            <a:endParaRPr lang="fr-FR" sz="1000" b="1" dirty="0">
              <a:solidFill>
                <a:srgbClr val="16618D"/>
              </a:solidFill>
              <a:cs typeface="Arial" panose="020B0604020202020204" pitchFamily="34" charset="0"/>
            </a:endParaRPr>
          </a:p>
          <a:p>
            <a:pPr algn="ctr">
              <a:buClr>
                <a:srgbClr val="35B4AD"/>
              </a:buClr>
            </a:pPr>
            <a:r>
              <a:rPr lang="fr-FR" sz="1400" dirty="0">
                <a:solidFill>
                  <a:schemeClr val="tx1">
                    <a:lumMod val="75000"/>
                    <a:lumOff val="25000"/>
                  </a:schemeClr>
                </a:solidFill>
                <a:cs typeface="Arial" panose="020B0604020202020204" pitchFamily="34" charset="0"/>
              </a:rPr>
              <a:t>Bâtir une équipe commerciale dédiée à l’activité Hydrogène dotée d’une expertise avec des grands comptes de la mobilité.</a:t>
            </a:r>
          </a:p>
          <a:p>
            <a:pPr algn="ctr">
              <a:buClr>
                <a:srgbClr val="35B4AD"/>
              </a:buClr>
            </a:pPr>
            <a:endParaRPr lang="fr-FR" sz="1400" dirty="0">
              <a:solidFill>
                <a:schemeClr val="tx1">
                  <a:lumMod val="75000"/>
                  <a:lumOff val="25000"/>
                </a:schemeClr>
              </a:solidFill>
              <a:cs typeface="Arial" panose="020B0604020202020204" pitchFamily="34" charset="0"/>
            </a:endParaRPr>
          </a:p>
          <a:p>
            <a:pPr algn="ctr">
              <a:buClr>
                <a:srgbClr val="35B4AD"/>
              </a:buClr>
            </a:pPr>
            <a:r>
              <a:rPr lang="fr-FR" sz="1400" dirty="0">
                <a:solidFill>
                  <a:schemeClr val="tx1">
                    <a:lumMod val="75000"/>
                    <a:lumOff val="25000"/>
                  </a:schemeClr>
                </a:solidFill>
                <a:cs typeface="Arial" panose="020B0604020202020204" pitchFamily="34" charset="0"/>
              </a:rPr>
              <a:t>Consolider le réseau de distribution ORC, l’étendre à de nouvelles zones, développer le modèle d’affaires fondé sur l’économie d’usage.</a:t>
            </a:r>
          </a:p>
          <a:p>
            <a:pPr algn="ctr">
              <a:buClr>
                <a:srgbClr val="35B4AD"/>
              </a:buClr>
            </a:pPr>
            <a:endParaRPr lang="fr-FR" sz="1400" b="1" dirty="0">
              <a:solidFill>
                <a:srgbClr val="16618D"/>
              </a:solidFill>
              <a:cs typeface="Arial" panose="020B0604020202020204" pitchFamily="34" charset="0"/>
            </a:endParaRPr>
          </a:p>
          <a:p>
            <a:endParaRPr lang="fr-FR" sz="1600" b="1" dirty="0">
              <a:solidFill>
                <a:srgbClr val="0D3F5C"/>
              </a:solidFill>
            </a:endParaRPr>
          </a:p>
          <a:p>
            <a:endParaRPr lang="fr-FR" sz="1600" b="1" dirty="0">
              <a:solidFill>
                <a:srgbClr val="0D3F5C"/>
              </a:solidFill>
            </a:endParaRPr>
          </a:p>
        </p:txBody>
      </p:sp>
      <p:pic>
        <p:nvPicPr>
          <p:cNvPr id="3" name="Image 2">
            <a:extLst>
              <a:ext uri="{FF2B5EF4-FFF2-40B4-BE49-F238E27FC236}">
                <a16:creationId xmlns:a16="http://schemas.microsoft.com/office/drawing/2014/main" id="{CBDCBE3E-DA7A-124B-B54D-362397AD566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435058" y="1580840"/>
            <a:ext cx="3423629" cy="1404000"/>
          </a:xfrm>
          <a:prstGeom prst="rect">
            <a:avLst/>
          </a:prstGeom>
        </p:spPr>
      </p:pic>
      <p:pic>
        <p:nvPicPr>
          <p:cNvPr id="5" name="Image 4">
            <a:extLst>
              <a:ext uri="{FF2B5EF4-FFF2-40B4-BE49-F238E27FC236}">
                <a16:creationId xmlns:a16="http://schemas.microsoft.com/office/drawing/2014/main" id="{F0D35C1A-FF7F-ED40-8DB2-916CDAC8229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97239" y="1584000"/>
            <a:ext cx="3423629" cy="1404000"/>
          </a:xfrm>
          <a:prstGeom prst="rect">
            <a:avLst/>
          </a:prstGeom>
        </p:spPr>
      </p:pic>
    </p:spTree>
    <p:extLst>
      <p:ext uri="{BB962C8B-B14F-4D97-AF65-F5344CB8AC3E}">
        <p14:creationId xmlns:p14="http://schemas.microsoft.com/office/powerpoint/2010/main" val="3846440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0" y="6640830"/>
            <a:ext cx="12192000" cy="217170"/>
          </a:xfrm>
        </p:spPr>
        <p:txBody>
          <a:bodyPr>
            <a:normAutofit fontScale="40000" lnSpcReduction="20000"/>
          </a:bodyPr>
          <a:lstStyle/>
          <a:p>
            <a:endParaRPr lang="fr-FR"/>
          </a:p>
        </p:txBody>
      </p:sp>
      <p:sp>
        <p:nvSpPr>
          <p:cNvPr id="4" name="Rectangle 3">
            <a:extLst>
              <a:ext uri="{FF2B5EF4-FFF2-40B4-BE49-F238E27FC236}">
                <a16:creationId xmlns:a16="http://schemas.microsoft.com/office/drawing/2014/main" id="{BCCAEC5F-30EB-4443-B013-EC7E0D8CCF55}"/>
              </a:ext>
            </a:extLst>
          </p:cNvPr>
          <p:cNvSpPr/>
          <p:nvPr/>
        </p:nvSpPr>
        <p:spPr>
          <a:xfrm>
            <a:off x="0" y="-22771"/>
            <a:ext cx="12192000" cy="6880771"/>
          </a:xfrm>
          <a:prstGeom prst="rect">
            <a:avLst/>
          </a:prstGeom>
          <a:blipFill>
            <a:blip r:embed="rId2" cstate="print">
              <a:extLst>
                <a:ext uri="{28A0092B-C50C-407E-A947-70E740481C1C}">
                  <a14:useLocalDpi xmlns:a14="http://schemas.microsoft.com/office/drawing/2010/main"/>
                </a:ext>
              </a:extLst>
            </a:blip>
            <a:srcRect/>
            <a:stretch>
              <a:fillRect r="16"/>
            </a:stretch>
          </a:blipFill>
          <a:effectLst>
            <a:innerShdw blurRad="368300" dist="508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8372" y="6319143"/>
            <a:ext cx="324548" cy="332214"/>
          </a:xfrm>
          <a:prstGeom prst="rect">
            <a:avLst/>
          </a:prstGeom>
        </p:spPr>
      </p:pic>
      <p:sp>
        <p:nvSpPr>
          <p:cNvPr id="8" name="Rectangle 7"/>
          <p:cNvSpPr/>
          <p:nvPr/>
        </p:nvSpPr>
        <p:spPr>
          <a:xfrm>
            <a:off x="159488" y="0"/>
            <a:ext cx="12032512"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ENOGIA, UN FORT POTENTIEL DE DÉVELOPPEMENT </a:t>
            </a:r>
            <a:br>
              <a:rPr lang="fr-FR" sz="2800" b="1" dirty="0">
                <a:solidFill>
                  <a:schemeClr val="bg1"/>
                </a:solidFill>
                <a:latin typeface="Abel" panose="02000506030000020004" pitchFamily="2" charset="0"/>
              </a:rPr>
            </a:br>
            <a:r>
              <a:rPr lang="fr-FR" sz="2400" b="1" dirty="0">
                <a:solidFill>
                  <a:schemeClr val="bg1"/>
                </a:solidFill>
                <a:latin typeface="Abel" panose="02000506030000020004" pitchFamily="2" charset="0"/>
              </a:rPr>
              <a:t>au service de la transition énergétique </a:t>
            </a:r>
            <a:endParaRPr lang="fr-FR" sz="2800" b="1" dirty="0">
              <a:solidFill>
                <a:schemeClr val="bg1"/>
              </a:solidFill>
              <a:latin typeface="Abel" panose="02000506030000020004" pitchFamily="2" charset="0"/>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4101" y="1787117"/>
            <a:ext cx="530288" cy="542814"/>
          </a:xfrm>
          <a:prstGeom prst="rect">
            <a:avLst/>
          </a:prstGeom>
        </p:spPr>
      </p:pic>
      <p:sp>
        <p:nvSpPr>
          <p:cNvPr id="10" name="Rectangle 9"/>
          <p:cNvSpPr/>
          <p:nvPr/>
        </p:nvSpPr>
        <p:spPr>
          <a:xfrm>
            <a:off x="1853609" y="1465661"/>
            <a:ext cx="9385005"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latin typeface="Abel" panose="02000506030000020004" pitchFamily="2" charset="0"/>
              </a:rPr>
              <a:t>Une technologie unique, éprouvée et déclinable </a:t>
            </a:r>
          </a:p>
        </p:txBody>
      </p:sp>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31562" y="2701667"/>
            <a:ext cx="530288" cy="542814"/>
          </a:xfrm>
          <a:prstGeom prst="rect">
            <a:avLst/>
          </a:prstGeom>
        </p:spPr>
      </p:pic>
      <p:sp>
        <p:nvSpPr>
          <p:cNvPr id="12" name="Rectangle 11"/>
          <p:cNvSpPr/>
          <p:nvPr/>
        </p:nvSpPr>
        <p:spPr>
          <a:xfrm>
            <a:off x="2091070" y="2380211"/>
            <a:ext cx="9385005"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latin typeface="Abel" panose="02000506030000020004" pitchFamily="2" charset="0"/>
              </a:rPr>
              <a:t>Positionnement sur 2 marchés porteurs : ORC et hydrogène</a:t>
            </a:r>
          </a:p>
        </p:txBody>
      </p:sp>
      <p:pic>
        <p:nvPicPr>
          <p:cNvPr id="13" name="Imag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0769" y="3616217"/>
            <a:ext cx="530288" cy="542814"/>
          </a:xfrm>
          <a:prstGeom prst="rect">
            <a:avLst/>
          </a:prstGeom>
        </p:spPr>
      </p:pic>
      <p:sp>
        <p:nvSpPr>
          <p:cNvPr id="14" name="Rectangle 13"/>
          <p:cNvSpPr/>
          <p:nvPr/>
        </p:nvSpPr>
        <p:spPr>
          <a:xfrm>
            <a:off x="2300277" y="3294761"/>
            <a:ext cx="9385005"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latin typeface="Abel" panose="02000506030000020004" pitchFamily="2" charset="0"/>
              </a:rPr>
              <a:t>Un solide </a:t>
            </a:r>
            <a:r>
              <a:rPr lang="fr-FR" sz="2400" b="1" dirty="0" err="1">
                <a:solidFill>
                  <a:schemeClr val="bg1"/>
                </a:solidFill>
                <a:latin typeface="Abel" panose="02000506030000020004" pitchFamily="2" charset="0"/>
              </a:rPr>
              <a:t>track</a:t>
            </a:r>
            <a:r>
              <a:rPr lang="fr-FR" sz="2400" b="1" dirty="0">
                <a:solidFill>
                  <a:schemeClr val="bg1"/>
                </a:solidFill>
                <a:latin typeface="Abel" panose="02000506030000020004" pitchFamily="2" charset="0"/>
              </a:rPr>
              <a:t>-record commercial sur l’activité ORC</a:t>
            </a:r>
          </a:p>
        </p:txBody>
      </p:sp>
      <p:pic>
        <p:nvPicPr>
          <p:cNvPr id="15" name="Imag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2343" y="4480168"/>
            <a:ext cx="530288" cy="542814"/>
          </a:xfrm>
          <a:prstGeom prst="rect">
            <a:avLst/>
          </a:prstGeom>
        </p:spPr>
      </p:pic>
      <p:sp>
        <p:nvSpPr>
          <p:cNvPr id="16" name="Rectangle 15"/>
          <p:cNvSpPr/>
          <p:nvPr/>
        </p:nvSpPr>
        <p:spPr>
          <a:xfrm>
            <a:off x="2541851" y="4158712"/>
            <a:ext cx="9385005"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latin typeface="Abel" panose="02000506030000020004" pitchFamily="2" charset="0"/>
              </a:rPr>
              <a:t>Premiers succès technologiques et commerciaux sur l’hydrogène </a:t>
            </a:r>
          </a:p>
        </p:txBody>
      </p:sp>
      <p:pic>
        <p:nvPicPr>
          <p:cNvPr id="17" name="Imag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47487" y="5372939"/>
            <a:ext cx="530288" cy="542814"/>
          </a:xfrm>
          <a:prstGeom prst="rect">
            <a:avLst/>
          </a:prstGeom>
        </p:spPr>
      </p:pic>
      <p:sp>
        <p:nvSpPr>
          <p:cNvPr id="18" name="Rectangle 17"/>
          <p:cNvSpPr/>
          <p:nvPr/>
        </p:nvSpPr>
        <p:spPr>
          <a:xfrm>
            <a:off x="2806995" y="5051483"/>
            <a:ext cx="9385005"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bg1"/>
                </a:solidFill>
                <a:latin typeface="Abel" panose="02000506030000020004" pitchFamily="2" charset="0"/>
              </a:rPr>
              <a:t>L’industrie Made in France exportée à l’international</a:t>
            </a:r>
          </a:p>
        </p:txBody>
      </p:sp>
    </p:spTree>
    <p:extLst>
      <p:ext uri="{BB962C8B-B14F-4D97-AF65-F5344CB8AC3E}">
        <p14:creationId xmlns:p14="http://schemas.microsoft.com/office/powerpoint/2010/main" val="833649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0" y="6640830"/>
            <a:ext cx="12192000" cy="217170"/>
          </a:xfrm>
        </p:spPr>
        <p:txBody>
          <a:bodyPr>
            <a:normAutofit fontScale="40000" lnSpcReduction="20000"/>
          </a:bodyPr>
          <a:lstStyle/>
          <a:p>
            <a:endParaRPr lang="fr-FR"/>
          </a:p>
        </p:txBody>
      </p:sp>
      <p:sp>
        <p:nvSpPr>
          <p:cNvPr id="4" name="Rectangle 3">
            <a:extLst>
              <a:ext uri="{FF2B5EF4-FFF2-40B4-BE49-F238E27FC236}">
                <a16:creationId xmlns:a16="http://schemas.microsoft.com/office/drawing/2014/main" id="{BCCAEC5F-30EB-4443-B013-EC7E0D8CCF55}"/>
              </a:ext>
            </a:extLst>
          </p:cNvPr>
          <p:cNvSpPr/>
          <p:nvPr/>
        </p:nvSpPr>
        <p:spPr>
          <a:xfrm>
            <a:off x="0" y="-22771"/>
            <a:ext cx="12192000" cy="6880771"/>
          </a:xfrm>
          <a:prstGeom prst="rect">
            <a:avLst/>
          </a:prstGeom>
          <a:blipFill>
            <a:blip r:embed="rId2" cstate="print">
              <a:extLst>
                <a:ext uri="{28A0092B-C50C-407E-A947-70E740481C1C}">
                  <a14:useLocalDpi xmlns:a14="http://schemas.microsoft.com/office/drawing/2010/main"/>
                </a:ext>
              </a:extLst>
            </a:blip>
            <a:srcRect/>
            <a:stretch>
              <a:fillRect r="16"/>
            </a:stretch>
          </a:blipFill>
          <a:effectLst>
            <a:innerShdw blurRad="368300" dist="508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sp>
        <p:nvSpPr>
          <p:cNvPr id="6" name="Titre 1">
            <a:extLst>
              <a:ext uri="{FF2B5EF4-FFF2-40B4-BE49-F238E27FC236}">
                <a16:creationId xmlns:a16="http://schemas.microsoft.com/office/drawing/2014/main" id="{2865CB66-7DA9-7A4E-9AC3-0A034BF20434}"/>
              </a:ext>
            </a:extLst>
          </p:cNvPr>
          <p:cNvSpPr txBox="1">
            <a:spLocks/>
          </p:cNvSpPr>
          <p:nvPr/>
        </p:nvSpPr>
        <p:spPr>
          <a:xfrm>
            <a:off x="838201" y="3161142"/>
            <a:ext cx="10515600" cy="9742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42969"/>
            <a:r>
              <a:rPr lang="fr-FR" sz="3900" dirty="0">
                <a:solidFill>
                  <a:schemeClr val="bg1"/>
                </a:solidFill>
                <a:latin typeface="Abel" panose="02000506030000020004" pitchFamily="2" charset="0"/>
                <a:cs typeface="Arial" panose="020B0604020202020204" pitchFamily="34" charset="0"/>
              </a:rPr>
              <a:t>ANNEXES</a:t>
            </a: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8372" y="6319143"/>
            <a:ext cx="324548" cy="332214"/>
          </a:xfrm>
          <a:prstGeom prst="rect">
            <a:avLst/>
          </a:prstGeom>
        </p:spPr>
      </p:pic>
    </p:spTree>
    <p:extLst>
      <p:ext uri="{BB962C8B-B14F-4D97-AF65-F5344CB8AC3E}">
        <p14:creationId xmlns:p14="http://schemas.microsoft.com/office/powerpoint/2010/main" val="1324572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0" name="Rectangle 9"/>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ea typeface="Abel" charset="0"/>
                <a:cs typeface="Arial" panose="020B0604020202020204" pitchFamily="34" charset="0"/>
              </a:rPr>
              <a:t>COMPTE DE RESULTAT 2020</a:t>
            </a:r>
          </a:p>
          <a:p>
            <a:r>
              <a:rPr lang="fr-FR" sz="2400" b="1" dirty="0">
                <a:solidFill>
                  <a:schemeClr val="bg1"/>
                </a:solidFill>
                <a:latin typeface="Abel" panose="02000506030000020004" pitchFamily="2" charset="0"/>
                <a:ea typeface="Abel" charset="0"/>
                <a:cs typeface="Arial" panose="020B0604020202020204" pitchFamily="34" charset="0"/>
              </a:rPr>
              <a:t>Une rupture ponctuelle de la dynamique de croissance liée à la pandémie </a:t>
            </a:r>
          </a:p>
        </p:txBody>
      </p:sp>
      <p:sp>
        <p:nvSpPr>
          <p:cNvPr id="43" name="Espace réservé du contenu 2"/>
          <p:cNvSpPr txBox="1">
            <a:spLocks/>
          </p:cNvSpPr>
          <p:nvPr/>
        </p:nvSpPr>
        <p:spPr>
          <a:xfrm>
            <a:off x="5827595" y="1762856"/>
            <a:ext cx="5986518" cy="43260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Clr>
                <a:srgbClr val="35B4AD"/>
              </a:buClr>
              <a:buNone/>
            </a:pPr>
            <a:r>
              <a:rPr lang="fr-FR" sz="1400" b="1" dirty="0">
                <a:solidFill>
                  <a:srgbClr val="16618D"/>
                </a:solidFill>
                <a:cs typeface="Arial" panose="020B0604020202020204" pitchFamily="34" charset="0"/>
              </a:rPr>
              <a:t>Activité ORC impactée par la COVID-19 en 2020 : seul exercice de baisse d’activité depuis la création d’ENOGIA</a:t>
            </a:r>
          </a:p>
          <a:p>
            <a:pPr marL="228600" lvl="1">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Forte résistance de l’activité en France à fin 2020</a:t>
            </a:r>
          </a:p>
          <a:p>
            <a:pPr marL="228600" lvl="1">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Activité à l’internationale en nette baisse sous l’impact des fermetures de frontières</a:t>
            </a:r>
          </a:p>
          <a:p>
            <a:pPr marL="0" lvl="1" indent="0">
              <a:spcBef>
                <a:spcPts val="1000"/>
              </a:spcBef>
              <a:buClr>
                <a:srgbClr val="35B4AD"/>
              </a:buClr>
              <a:buNone/>
            </a:pPr>
            <a:endParaRPr lang="fr-FR" sz="800" b="1" dirty="0">
              <a:solidFill>
                <a:srgbClr val="16618D"/>
              </a:solidFill>
              <a:cs typeface="Arial" panose="020B0604020202020204" pitchFamily="34" charset="0"/>
            </a:endParaRPr>
          </a:p>
          <a:p>
            <a:pPr marL="0" lvl="1" indent="0">
              <a:spcBef>
                <a:spcPts val="1000"/>
              </a:spcBef>
              <a:buClr>
                <a:srgbClr val="35B4AD"/>
              </a:buClr>
              <a:buNone/>
            </a:pPr>
            <a:r>
              <a:rPr lang="fr-FR" sz="1400" b="1" dirty="0">
                <a:solidFill>
                  <a:srgbClr val="16618D"/>
                </a:solidFill>
                <a:cs typeface="Arial" panose="020B0604020202020204" pitchFamily="34" charset="0"/>
              </a:rPr>
              <a:t>Année de transition sur les projets applicatifs R&amp;D de l’ORC vers l’Hydrogène</a:t>
            </a:r>
          </a:p>
          <a:p>
            <a:pPr marL="228600" lvl="1">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Diminution de la production immobilisée, baisse significatifs des budgets de R&amp;D ORC contrebalancée par une hausse des budgets compresseurs Hydrogène</a:t>
            </a:r>
          </a:p>
          <a:p>
            <a:pPr marL="0" lvl="1" indent="0">
              <a:spcBef>
                <a:spcPts val="1000"/>
              </a:spcBef>
              <a:buClr>
                <a:srgbClr val="35B4AD"/>
              </a:buClr>
              <a:buNone/>
            </a:pPr>
            <a:endParaRPr lang="fr-FR" sz="800" dirty="0">
              <a:solidFill>
                <a:srgbClr val="16618D"/>
              </a:solidFill>
              <a:cs typeface="Arial" panose="020B0604020202020204" pitchFamily="34" charset="0"/>
            </a:endParaRPr>
          </a:p>
          <a:p>
            <a:pPr marL="0" lvl="1" indent="0">
              <a:spcBef>
                <a:spcPts val="1000"/>
              </a:spcBef>
              <a:buClr>
                <a:srgbClr val="35B4AD"/>
              </a:buClr>
              <a:buNone/>
            </a:pPr>
            <a:r>
              <a:rPr lang="fr-FR" sz="1400" b="1" dirty="0">
                <a:solidFill>
                  <a:srgbClr val="16618D"/>
                </a:solidFill>
                <a:cs typeface="Arial" panose="020B0604020202020204" pitchFamily="34" charset="0"/>
              </a:rPr>
              <a:t>Maintien du niveau de charges </a:t>
            </a:r>
          </a:p>
          <a:p>
            <a:pPr marL="228600" lvl="1">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Hausse des coûts d’approvisionnement dans le contexte de fermeture des frontières</a:t>
            </a:r>
          </a:p>
          <a:p>
            <a:pPr marL="228600" lvl="1">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Poursuite du renforcement et de la structuration des équipes </a:t>
            </a:r>
          </a:p>
          <a:p>
            <a:pPr marL="228600" lvl="1">
              <a:spcBef>
                <a:spcPts val="600"/>
              </a:spcBef>
              <a:buClr>
                <a:srgbClr val="35B4AD"/>
              </a:buClr>
              <a:buFont typeface="Calibri" panose="020F0502020204030204" pitchFamily="34" charset="0"/>
              <a:buChar char="•"/>
            </a:pPr>
            <a:endParaRPr lang="fr-FR" sz="800" i="1" dirty="0">
              <a:solidFill>
                <a:srgbClr val="16618D"/>
              </a:solidFill>
              <a:cs typeface="Arial" panose="020B0604020202020204" pitchFamily="34" charset="0"/>
            </a:endParaRPr>
          </a:p>
        </p:txBody>
      </p:sp>
      <p:pic>
        <p:nvPicPr>
          <p:cNvPr id="9" name="Image 8">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2" name="ZoneTexte 11"/>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37</a:t>
            </a:r>
          </a:p>
        </p:txBody>
      </p:sp>
      <p:pic>
        <p:nvPicPr>
          <p:cNvPr id="5" name="Image 4">
            <a:extLst>
              <a:ext uri="{FF2B5EF4-FFF2-40B4-BE49-F238E27FC236}">
                <a16:creationId xmlns:a16="http://schemas.microsoft.com/office/drawing/2014/main" id="{A9CCAF2A-5185-478E-A159-CAE3D1FFB0EB}"/>
              </a:ext>
            </a:extLst>
          </p:cNvPr>
          <p:cNvPicPr>
            <a:picLocks noChangeAspect="1"/>
          </p:cNvPicPr>
          <p:nvPr/>
        </p:nvPicPr>
        <p:blipFill>
          <a:blip r:embed="rId5"/>
          <a:stretch>
            <a:fillRect/>
          </a:stretch>
        </p:blipFill>
        <p:spPr>
          <a:xfrm>
            <a:off x="456343" y="1781518"/>
            <a:ext cx="5044219" cy="2016042"/>
          </a:xfrm>
          <a:prstGeom prst="rect">
            <a:avLst/>
          </a:prstGeom>
        </p:spPr>
      </p:pic>
      <p:pic>
        <p:nvPicPr>
          <p:cNvPr id="17" name="Image 16">
            <a:extLst>
              <a:ext uri="{FF2B5EF4-FFF2-40B4-BE49-F238E27FC236}">
                <a16:creationId xmlns:a16="http://schemas.microsoft.com/office/drawing/2014/main" id="{16222E4C-5C58-4904-B984-B4AC68AAF1EE}"/>
              </a:ext>
            </a:extLst>
          </p:cNvPr>
          <p:cNvPicPr>
            <a:picLocks noChangeAspect="1"/>
          </p:cNvPicPr>
          <p:nvPr/>
        </p:nvPicPr>
        <p:blipFill>
          <a:blip r:embed="rId6"/>
          <a:stretch>
            <a:fillRect/>
          </a:stretch>
        </p:blipFill>
        <p:spPr>
          <a:xfrm>
            <a:off x="456343" y="4503576"/>
            <a:ext cx="5044218" cy="822874"/>
          </a:xfrm>
          <a:prstGeom prst="rect">
            <a:avLst/>
          </a:prstGeom>
        </p:spPr>
      </p:pic>
    </p:spTree>
    <p:extLst>
      <p:ext uri="{BB962C8B-B14F-4D97-AF65-F5344CB8AC3E}">
        <p14:creationId xmlns:p14="http://schemas.microsoft.com/office/powerpoint/2010/main" val="3763008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0" name="Rectangle 9"/>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ea typeface="Abel" charset="0"/>
                <a:cs typeface="Arial" panose="020B0604020202020204" pitchFamily="34" charset="0"/>
              </a:rPr>
              <a:t>BILAN ET TABLEAU DE FLUX 2020 </a:t>
            </a:r>
          </a:p>
        </p:txBody>
      </p:sp>
      <p:pic>
        <p:nvPicPr>
          <p:cNvPr id="8" name="Image 7">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9" name="ZoneTexte 8"/>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38</a:t>
            </a:r>
          </a:p>
        </p:txBody>
      </p:sp>
      <p:sp>
        <p:nvSpPr>
          <p:cNvPr id="14" name="Rectangle 13"/>
          <p:cNvSpPr/>
          <p:nvPr/>
        </p:nvSpPr>
        <p:spPr>
          <a:xfrm>
            <a:off x="1297165" y="1578622"/>
            <a:ext cx="3279712" cy="448839"/>
          </a:xfrm>
          <a:prstGeom prst="rect">
            <a:avLst/>
          </a:prstGeom>
          <a:solidFill>
            <a:srgbClr val="D3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D3F5C"/>
                </a:solidFill>
              </a:rPr>
              <a:t>BILAN</a:t>
            </a:r>
          </a:p>
        </p:txBody>
      </p:sp>
      <p:sp>
        <p:nvSpPr>
          <p:cNvPr id="15" name="Rectangle 14"/>
          <p:cNvSpPr/>
          <p:nvPr/>
        </p:nvSpPr>
        <p:spPr>
          <a:xfrm>
            <a:off x="7526107" y="1578593"/>
            <a:ext cx="3279712" cy="448839"/>
          </a:xfrm>
          <a:prstGeom prst="rect">
            <a:avLst/>
          </a:prstGeom>
          <a:solidFill>
            <a:srgbClr val="D3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D3F5C"/>
                </a:solidFill>
              </a:rPr>
              <a:t>TABLEAU DE FLUX</a:t>
            </a:r>
          </a:p>
        </p:txBody>
      </p:sp>
      <p:sp>
        <p:nvSpPr>
          <p:cNvPr id="16" name="Espace réservé du contenu 2"/>
          <p:cNvSpPr txBox="1">
            <a:spLocks/>
          </p:cNvSpPr>
          <p:nvPr/>
        </p:nvSpPr>
        <p:spPr>
          <a:xfrm>
            <a:off x="6250675" y="3716102"/>
            <a:ext cx="5563438" cy="25229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Clr>
                <a:srgbClr val="35B4AD"/>
              </a:buClr>
              <a:buNone/>
            </a:pPr>
            <a:r>
              <a:rPr lang="fr-FR" sz="1400" b="1" dirty="0">
                <a:solidFill>
                  <a:srgbClr val="16618D"/>
                </a:solidFill>
                <a:cs typeface="Arial" panose="020B0604020202020204" pitchFamily="34" charset="0"/>
              </a:rPr>
              <a:t>Activité dégradée sous l’impact de la crise sanitaire </a:t>
            </a:r>
          </a:p>
          <a:p>
            <a:pPr marL="228600" lvl="1">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Chiffre d’affaires et marges en baisse sous l’impact de la fermeture des frontières et des difficultés logistiques.</a:t>
            </a:r>
          </a:p>
          <a:p>
            <a:pPr marL="228600" lvl="1">
              <a:spcBef>
                <a:spcPts val="600"/>
              </a:spcBef>
              <a:buClr>
                <a:srgbClr val="35B4AD"/>
              </a:buClr>
              <a:buFont typeface="Calibri" panose="020F0502020204030204" pitchFamily="34" charset="0"/>
              <a:buChar char="•"/>
            </a:pPr>
            <a:endParaRPr lang="fr-FR" sz="1200" dirty="0">
              <a:solidFill>
                <a:schemeClr val="tx1">
                  <a:lumMod val="75000"/>
                  <a:lumOff val="25000"/>
                </a:schemeClr>
              </a:solidFill>
              <a:cs typeface="Arial" panose="020B0604020202020204" pitchFamily="34" charset="0"/>
            </a:endParaRPr>
          </a:p>
          <a:p>
            <a:pPr marL="0" lvl="1" indent="0">
              <a:spcBef>
                <a:spcPts val="600"/>
              </a:spcBef>
              <a:buClr>
                <a:srgbClr val="35B4AD"/>
              </a:buClr>
              <a:buNone/>
            </a:pPr>
            <a:r>
              <a:rPr lang="fr-FR" sz="1400" b="1" dirty="0">
                <a:solidFill>
                  <a:srgbClr val="16618D"/>
                </a:solidFill>
                <a:latin typeface="Calibri"/>
                <a:cs typeface="Arial" panose="020B0604020202020204" pitchFamily="34" charset="0"/>
              </a:rPr>
              <a:t>Maintien des investissements dans la  R&amp;D</a:t>
            </a:r>
            <a:endParaRPr kumimoji="0" lang="fr-FR" sz="1400" b="1" i="0" u="none" strike="noStrike" kern="1200" cap="none" spc="0" normalizeH="0" baseline="0" noProof="0" dirty="0">
              <a:ln>
                <a:noFill/>
              </a:ln>
              <a:solidFill>
                <a:srgbClr val="16618D"/>
              </a:solidFill>
              <a:effectLst/>
              <a:uLnTx/>
              <a:uFillTx/>
              <a:latin typeface="Calibri"/>
              <a:ea typeface="+mn-ea"/>
              <a:cs typeface="Arial" panose="020B0604020202020204" pitchFamily="34" charset="0"/>
            </a:endParaRPr>
          </a:p>
          <a:p>
            <a:pPr marL="228600" lvl="1">
              <a:lnSpc>
                <a:spcPct val="100000"/>
              </a:lnSpc>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Principalement dans le développement applicatif de compresseurs à air pour PAC et la réalisation d’un banc de test compresseurs.</a:t>
            </a:r>
          </a:p>
          <a:p>
            <a:pPr marL="228600" lvl="1">
              <a:lnSpc>
                <a:spcPct val="100000"/>
              </a:lnSpc>
              <a:spcBef>
                <a:spcPts val="600"/>
              </a:spcBef>
              <a:buClr>
                <a:srgbClr val="35B4AD"/>
              </a:buClr>
              <a:buFont typeface="Calibri" panose="020F0502020204030204" pitchFamily="34" charset="0"/>
              <a:buChar char="•"/>
            </a:pPr>
            <a:endParaRPr lang="fr-FR" sz="1200" dirty="0">
              <a:solidFill>
                <a:schemeClr val="tx1">
                  <a:lumMod val="75000"/>
                  <a:lumOff val="25000"/>
                </a:schemeClr>
              </a:solidFill>
              <a:cs typeface="Arial" panose="020B0604020202020204" pitchFamily="34" charset="0"/>
            </a:endParaRPr>
          </a:p>
          <a:p>
            <a:pPr marL="0" lvl="1" indent="0">
              <a:spcBef>
                <a:spcPts val="1000"/>
              </a:spcBef>
              <a:buClr>
                <a:srgbClr val="35B4AD"/>
              </a:buClr>
              <a:buNone/>
            </a:pPr>
            <a:r>
              <a:rPr lang="fr-FR" sz="1400" b="1" dirty="0">
                <a:solidFill>
                  <a:srgbClr val="16618D"/>
                </a:solidFill>
                <a:cs typeface="Arial" panose="020B0604020202020204" pitchFamily="34" charset="0"/>
              </a:rPr>
              <a:t>Situation de trésorerie confortée courant 2020 par l’obtention d’un PGE </a:t>
            </a:r>
          </a:p>
          <a:p>
            <a:pPr marL="228600" lvl="1">
              <a:spcBef>
                <a:spcPts val="600"/>
              </a:spcBef>
              <a:buClr>
                <a:srgbClr val="35B4AD"/>
              </a:buClr>
              <a:buFont typeface="Calibri" panose="020F0502020204030204" pitchFamily="34" charset="0"/>
              <a:buChar char="•"/>
            </a:pPr>
            <a:r>
              <a:rPr lang="fr-FR" sz="1200" dirty="0">
                <a:solidFill>
                  <a:schemeClr val="tx1">
                    <a:lumMod val="75000"/>
                    <a:lumOff val="25000"/>
                  </a:schemeClr>
                </a:solidFill>
                <a:cs typeface="Arial" panose="020B0604020202020204" pitchFamily="34" charset="0"/>
              </a:rPr>
              <a:t>PGE de 2 M€ et prêt innovation de 250 K€</a:t>
            </a:r>
            <a:endParaRPr lang="fr-FR" sz="800" b="1" dirty="0">
              <a:solidFill>
                <a:srgbClr val="16618D"/>
              </a:solidFill>
              <a:cs typeface="Arial" panose="020B0604020202020204" pitchFamily="34" charset="0"/>
            </a:endParaRPr>
          </a:p>
          <a:p>
            <a:pPr marL="228600" lvl="1">
              <a:spcBef>
                <a:spcPts val="1000"/>
              </a:spcBef>
              <a:buClr>
                <a:srgbClr val="35B4AD"/>
              </a:buClr>
              <a:buFont typeface="Calibri" panose="020F0502020204030204" pitchFamily="34" charset="0"/>
              <a:buChar char="•"/>
            </a:pPr>
            <a:endParaRPr lang="fr-FR" sz="800" i="1" dirty="0">
              <a:solidFill>
                <a:srgbClr val="16618D"/>
              </a:solidFill>
              <a:cs typeface="Arial" panose="020B0604020202020204" pitchFamily="34" charset="0"/>
            </a:endParaRPr>
          </a:p>
        </p:txBody>
      </p:sp>
      <p:pic>
        <p:nvPicPr>
          <p:cNvPr id="4" name="Image 3">
            <a:extLst>
              <a:ext uri="{FF2B5EF4-FFF2-40B4-BE49-F238E27FC236}">
                <a16:creationId xmlns:a16="http://schemas.microsoft.com/office/drawing/2014/main" id="{BEC65404-27BB-4426-B405-09CF54D8A5E4}"/>
              </a:ext>
            </a:extLst>
          </p:cNvPr>
          <p:cNvPicPr>
            <a:picLocks noChangeAspect="1"/>
          </p:cNvPicPr>
          <p:nvPr/>
        </p:nvPicPr>
        <p:blipFill>
          <a:blip r:embed="rId6"/>
          <a:stretch>
            <a:fillRect/>
          </a:stretch>
        </p:blipFill>
        <p:spPr>
          <a:xfrm>
            <a:off x="784627" y="2318679"/>
            <a:ext cx="4427220" cy="4038600"/>
          </a:xfrm>
          <a:prstGeom prst="rect">
            <a:avLst/>
          </a:prstGeom>
        </p:spPr>
      </p:pic>
      <p:pic>
        <p:nvPicPr>
          <p:cNvPr id="11" name="Image 10">
            <a:extLst>
              <a:ext uri="{FF2B5EF4-FFF2-40B4-BE49-F238E27FC236}">
                <a16:creationId xmlns:a16="http://schemas.microsoft.com/office/drawing/2014/main" id="{550659A1-F388-415D-A3FA-C900EF92DBA4}"/>
              </a:ext>
            </a:extLst>
          </p:cNvPr>
          <p:cNvPicPr>
            <a:picLocks noChangeAspect="1"/>
          </p:cNvPicPr>
          <p:nvPr/>
        </p:nvPicPr>
        <p:blipFill>
          <a:blip r:embed="rId7"/>
          <a:stretch>
            <a:fillRect/>
          </a:stretch>
        </p:blipFill>
        <p:spPr>
          <a:xfrm>
            <a:off x="6696864" y="2420299"/>
            <a:ext cx="4671060" cy="1112520"/>
          </a:xfrm>
          <a:prstGeom prst="rect">
            <a:avLst/>
          </a:prstGeom>
        </p:spPr>
      </p:pic>
    </p:spTree>
    <p:extLst>
      <p:ext uri="{BB962C8B-B14F-4D97-AF65-F5344CB8AC3E}">
        <p14:creationId xmlns:p14="http://schemas.microsoft.com/office/powerpoint/2010/main" val="3310013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8" name="Rectangle 7"/>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600" b="1" dirty="0">
                <a:solidFill>
                  <a:schemeClr val="bg1"/>
                </a:solidFill>
                <a:latin typeface="Abel" panose="02000506030000020004" pitchFamily="2" charset="0"/>
              </a:rPr>
              <a:t>AUTRES DONNÉES CHIFFRÉES</a:t>
            </a:r>
          </a:p>
          <a:p>
            <a:r>
              <a:rPr lang="fr-FR" sz="2400" b="1" dirty="0">
                <a:solidFill>
                  <a:schemeClr val="bg1"/>
                </a:solidFill>
                <a:latin typeface="Abel" panose="02000506030000020004" pitchFamily="2" charset="0"/>
              </a:rPr>
              <a:t>Données en K€ </a:t>
            </a:r>
          </a:p>
        </p:txBody>
      </p:sp>
      <p:pic>
        <p:nvPicPr>
          <p:cNvPr id="18" name="Image 17">
            <a:extLst>
              <a:ext uri="{FF2B5EF4-FFF2-40B4-BE49-F238E27FC236}">
                <a16:creationId xmlns:a16="http://schemas.microsoft.com/office/drawing/2014/main" id="{95B77B9F-8310-CB48-8D51-127066FC1B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9" name="ZoneTexte 18"/>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32</a:t>
            </a:r>
          </a:p>
        </p:txBody>
      </p:sp>
      <p:sp>
        <p:nvSpPr>
          <p:cNvPr id="21" name="ZoneTexte 20"/>
          <p:cNvSpPr txBox="1"/>
          <p:nvPr/>
        </p:nvSpPr>
        <p:spPr>
          <a:xfrm>
            <a:off x="4595004" y="1934887"/>
            <a:ext cx="3307830" cy="307777"/>
          </a:xfrm>
          <a:prstGeom prst="rect">
            <a:avLst/>
          </a:prstGeom>
          <a:noFill/>
        </p:spPr>
        <p:txBody>
          <a:bodyPr wrap="square" rtlCol="0">
            <a:spAutoFit/>
          </a:bodyPr>
          <a:lstStyle/>
          <a:p>
            <a:pPr algn="ctr"/>
            <a:r>
              <a:rPr lang="fr-FR" sz="1400" b="1" dirty="0">
                <a:solidFill>
                  <a:srgbClr val="16618D"/>
                </a:solidFill>
              </a:rPr>
              <a:t>Des capitaux employés mesurés</a:t>
            </a:r>
          </a:p>
        </p:txBody>
      </p:sp>
      <p:sp>
        <p:nvSpPr>
          <p:cNvPr id="22" name="Rectangle 21"/>
          <p:cNvSpPr/>
          <p:nvPr/>
        </p:nvSpPr>
        <p:spPr>
          <a:xfrm>
            <a:off x="7571874" y="6561793"/>
            <a:ext cx="4325682" cy="230832"/>
          </a:xfrm>
          <a:prstGeom prst="rect">
            <a:avLst/>
          </a:prstGeom>
        </p:spPr>
        <p:txBody>
          <a:bodyPr wrap="square">
            <a:spAutoFit/>
          </a:bodyPr>
          <a:lstStyle/>
          <a:p>
            <a:r>
              <a:rPr lang="fr-FR" sz="900" dirty="0">
                <a:solidFill>
                  <a:schemeClr val="tx1">
                    <a:lumMod val="75000"/>
                    <a:lumOff val="25000"/>
                  </a:schemeClr>
                </a:solidFill>
              </a:rPr>
              <a:t>Capitaux employés : capitaux propres + dettes financières - disponibilités</a:t>
            </a:r>
            <a:endParaRPr lang="fr-FR" sz="1200" dirty="0">
              <a:solidFill>
                <a:schemeClr val="tx1">
                  <a:lumMod val="75000"/>
                  <a:lumOff val="25000"/>
                </a:schemeClr>
              </a:solidFill>
            </a:endParaRPr>
          </a:p>
        </p:txBody>
      </p:sp>
      <p:sp>
        <p:nvSpPr>
          <p:cNvPr id="10" name="Rectangle 9"/>
          <p:cNvSpPr/>
          <p:nvPr/>
        </p:nvSpPr>
        <p:spPr>
          <a:xfrm>
            <a:off x="4066086" y="1727069"/>
            <a:ext cx="528918" cy="220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744809" y="1723526"/>
            <a:ext cx="528918" cy="2150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349822" y="1902045"/>
            <a:ext cx="3600000" cy="307777"/>
          </a:xfrm>
          <a:prstGeom prst="rect">
            <a:avLst/>
          </a:prstGeom>
          <a:noFill/>
        </p:spPr>
        <p:txBody>
          <a:bodyPr wrap="square" rtlCol="0">
            <a:spAutoFit/>
          </a:bodyPr>
          <a:lstStyle/>
          <a:p>
            <a:pPr algn="ctr"/>
            <a:r>
              <a:rPr lang="fr-FR" sz="1400" b="1" dirty="0">
                <a:solidFill>
                  <a:srgbClr val="16618D"/>
                </a:solidFill>
              </a:rPr>
              <a:t>Evolution continue du chiffre d’affaires</a:t>
            </a:r>
            <a:endParaRPr lang="fr-FR" sz="1050" b="1" dirty="0">
              <a:solidFill>
                <a:srgbClr val="16618D"/>
              </a:solidFill>
            </a:endParaRPr>
          </a:p>
        </p:txBody>
      </p:sp>
      <p:graphicFrame>
        <p:nvGraphicFramePr>
          <p:cNvPr id="26" name="Graphique 25"/>
          <p:cNvGraphicFramePr/>
          <p:nvPr>
            <p:extLst>
              <p:ext uri="{D42A27DB-BD31-4B8C-83A1-F6EECF244321}">
                <p14:modId xmlns:p14="http://schemas.microsoft.com/office/powerpoint/2010/main" val="4043415448"/>
              </p:ext>
            </p:extLst>
          </p:nvPr>
        </p:nvGraphicFramePr>
        <p:xfrm>
          <a:off x="4479591" y="2357675"/>
          <a:ext cx="3600000" cy="25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Graphique 19"/>
          <p:cNvGraphicFramePr/>
          <p:nvPr>
            <p:extLst>
              <p:ext uri="{D42A27DB-BD31-4B8C-83A1-F6EECF244321}">
                <p14:modId xmlns:p14="http://schemas.microsoft.com/office/powerpoint/2010/main" val="3401423794"/>
              </p:ext>
            </p:extLst>
          </p:nvPr>
        </p:nvGraphicFramePr>
        <p:xfrm>
          <a:off x="349822" y="2341331"/>
          <a:ext cx="3600000" cy="25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Graphique 13"/>
          <p:cNvGraphicFramePr/>
          <p:nvPr>
            <p:extLst>
              <p:ext uri="{D42A27DB-BD31-4B8C-83A1-F6EECF244321}">
                <p14:modId xmlns:p14="http://schemas.microsoft.com/office/powerpoint/2010/main" val="2605814511"/>
              </p:ext>
            </p:extLst>
          </p:nvPr>
        </p:nvGraphicFramePr>
        <p:xfrm>
          <a:off x="8433105" y="2354132"/>
          <a:ext cx="3600000" cy="3039255"/>
        </p:xfrm>
        <a:graphic>
          <a:graphicData uri="http://schemas.openxmlformats.org/drawingml/2006/chart">
            <c:chart xmlns:c="http://schemas.openxmlformats.org/drawingml/2006/chart" xmlns:r="http://schemas.openxmlformats.org/officeDocument/2006/relationships" r:id="rId7"/>
          </a:graphicData>
        </a:graphic>
      </p:graphicFrame>
      <p:sp>
        <p:nvSpPr>
          <p:cNvPr id="16" name="Espace réservé du contenu 2"/>
          <p:cNvSpPr txBox="1">
            <a:spLocks/>
          </p:cNvSpPr>
          <p:nvPr/>
        </p:nvSpPr>
        <p:spPr>
          <a:xfrm>
            <a:off x="8727150" y="1928558"/>
            <a:ext cx="3011910" cy="3417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35B4AD"/>
              </a:buClr>
              <a:buNone/>
            </a:pPr>
            <a:r>
              <a:rPr lang="fr-FR" sz="1400" b="1" dirty="0">
                <a:solidFill>
                  <a:srgbClr val="16618D"/>
                </a:solidFill>
              </a:rPr>
              <a:t>Un fort taux de soutien de la R&amp;D</a:t>
            </a:r>
          </a:p>
        </p:txBody>
      </p:sp>
    </p:spTree>
    <p:extLst>
      <p:ext uri="{BB962C8B-B14F-4D97-AF65-F5344CB8AC3E}">
        <p14:creationId xmlns:p14="http://schemas.microsoft.com/office/powerpoint/2010/main" val="2986831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596C434-557B-C14C-9C26-BB254501F7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502455" y="2253475"/>
            <a:ext cx="2602908" cy="1044000"/>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5167"/>
            <a:ext cx="12192000" cy="118572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8" name="Rectangle 7"/>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600" b="1" dirty="0">
                <a:solidFill>
                  <a:schemeClr val="bg1"/>
                </a:solidFill>
                <a:latin typeface="Abel" panose="02000506030000020004" pitchFamily="2" charset="0"/>
              </a:rPr>
              <a:t>ENOGIA, L’INNOVATION INDUSTRIELLE </a:t>
            </a:r>
          </a:p>
          <a:p>
            <a:r>
              <a:rPr lang="fr-FR" sz="2600" b="1" dirty="0">
                <a:solidFill>
                  <a:schemeClr val="bg1"/>
                </a:solidFill>
                <a:latin typeface="Abel" panose="02000506030000020004" pitchFamily="2" charset="0"/>
              </a:rPr>
              <a:t>AU SERVICE DE LA TRANSITION ÉNERGÉTIQUE</a:t>
            </a:r>
          </a:p>
        </p:txBody>
      </p:sp>
      <p:pic>
        <p:nvPicPr>
          <p:cNvPr id="11" name="Picture 2">
            <a:extLst>
              <a:ext uri="{FF2B5EF4-FFF2-40B4-BE49-F238E27FC236}">
                <a16:creationId xmlns:a16="http://schemas.microsoft.com/office/drawing/2014/main" id="{30F21AFA-CBDC-D742-8A75-62C2820B079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29871" y="4208908"/>
            <a:ext cx="1029329" cy="3053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descr="Communiqués de press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786869" y="4441398"/>
            <a:ext cx="470004" cy="459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mp, l'usine digitale du Groupe Bizness - Groupe Bizness ..."/>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01318" y="4441397"/>
            <a:ext cx="523860" cy="47784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632602" y="3564215"/>
            <a:ext cx="1823869" cy="717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050" dirty="0">
                <a:solidFill>
                  <a:srgbClr val="0D3F5C"/>
                </a:solidFill>
              </a:rPr>
              <a:t>Siège social et atelier à </a:t>
            </a:r>
            <a:br>
              <a:rPr lang="fr-FR" sz="1200" dirty="0">
                <a:solidFill>
                  <a:srgbClr val="0D3F5C"/>
                </a:solidFill>
              </a:rPr>
            </a:br>
            <a:r>
              <a:rPr lang="fr-FR" b="1" dirty="0">
                <a:solidFill>
                  <a:srgbClr val="0D3F5C"/>
                </a:solidFill>
              </a:rPr>
              <a:t>Marseille</a:t>
            </a:r>
          </a:p>
        </p:txBody>
      </p:sp>
      <p:sp>
        <p:nvSpPr>
          <p:cNvPr id="32" name="Rectangle 31"/>
          <p:cNvSpPr/>
          <p:nvPr/>
        </p:nvSpPr>
        <p:spPr>
          <a:xfrm>
            <a:off x="5630690" y="4464344"/>
            <a:ext cx="1728204" cy="421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800" dirty="0">
                <a:solidFill>
                  <a:srgbClr val="0D3F5C"/>
                </a:solidFill>
              </a:rPr>
              <a:t>Actionnaire et partenaire </a:t>
            </a:r>
            <a:br>
              <a:rPr lang="fr-FR" sz="800" dirty="0">
                <a:solidFill>
                  <a:srgbClr val="0D3F5C"/>
                </a:solidFill>
              </a:rPr>
            </a:br>
            <a:r>
              <a:rPr lang="fr-FR" sz="800" dirty="0">
                <a:solidFill>
                  <a:srgbClr val="0D3F5C"/>
                </a:solidFill>
              </a:rPr>
              <a:t>stratégique depuis fin 2017</a:t>
            </a:r>
          </a:p>
        </p:txBody>
      </p:sp>
      <p:sp>
        <p:nvSpPr>
          <p:cNvPr id="33" name="Rectangle 32"/>
          <p:cNvSpPr/>
          <p:nvPr/>
        </p:nvSpPr>
        <p:spPr>
          <a:xfrm>
            <a:off x="0" y="5290062"/>
            <a:ext cx="12192000" cy="1105049"/>
          </a:xfrm>
          <a:prstGeom prst="rect">
            <a:avLst/>
          </a:prstGeom>
          <a:solidFill>
            <a:srgbClr val="35B4AD">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D3F5C"/>
                </a:solidFill>
              </a:rPr>
              <a:t>Notre ambition aujourd’hui </a:t>
            </a:r>
          </a:p>
          <a:p>
            <a:pPr algn="ctr"/>
            <a:r>
              <a:rPr lang="fr-FR" sz="2000" dirty="0">
                <a:solidFill>
                  <a:srgbClr val="0D3F5C"/>
                </a:solidFill>
              </a:rPr>
              <a:t>Accélérer le déploiement de la technologie ENOGIA sur le marché de l’</a:t>
            </a:r>
            <a:r>
              <a:rPr lang="fr-FR" sz="2000" b="1" dirty="0">
                <a:solidFill>
                  <a:srgbClr val="0D3F5C"/>
                </a:solidFill>
              </a:rPr>
              <a:t>hydrogène </a:t>
            </a:r>
            <a:r>
              <a:rPr lang="fr-FR" sz="2000" b="1" dirty="0" err="1">
                <a:solidFill>
                  <a:srgbClr val="0D3F5C"/>
                </a:solidFill>
              </a:rPr>
              <a:t>décarboné</a:t>
            </a:r>
            <a:r>
              <a:rPr lang="fr-FR" sz="2000" b="1" dirty="0">
                <a:solidFill>
                  <a:srgbClr val="0D3F5C"/>
                </a:solidFill>
              </a:rPr>
              <a:t> </a:t>
            </a:r>
          </a:p>
          <a:p>
            <a:pPr algn="ctr"/>
            <a:r>
              <a:rPr lang="fr-FR" sz="2000" dirty="0">
                <a:solidFill>
                  <a:srgbClr val="0D3F5C"/>
                </a:solidFill>
              </a:rPr>
              <a:t>&amp; poursuivre la dynamique de croissance de l’activité </a:t>
            </a:r>
            <a:r>
              <a:rPr lang="fr-FR" sz="2000" b="1" dirty="0">
                <a:solidFill>
                  <a:srgbClr val="0D3F5C"/>
                </a:solidFill>
              </a:rPr>
              <a:t>ORC</a:t>
            </a:r>
          </a:p>
        </p:txBody>
      </p:sp>
      <p:sp>
        <p:nvSpPr>
          <p:cNvPr id="34" name="Rectangle 33"/>
          <p:cNvSpPr/>
          <p:nvPr/>
        </p:nvSpPr>
        <p:spPr>
          <a:xfrm>
            <a:off x="582899" y="1535536"/>
            <a:ext cx="11191260" cy="465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D3F5C"/>
                </a:solidFill>
              </a:rPr>
              <a:t>UNE EXPERTISE UNIQUE EN MICRO-TURBOMACHINES : COMPACITÉ, ADAPTABILITÉ ET PERFORMANCE</a:t>
            </a:r>
          </a:p>
        </p:txBody>
      </p:sp>
      <p:pic>
        <p:nvPicPr>
          <p:cNvPr id="18" name="Image 17">
            <a:extLst>
              <a:ext uri="{FF2B5EF4-FFF2-40B4-BE49-F238E27FC236}">
                <a16:creationId xmlns:a16="http://schemas.microsoft.com/office/drawing/2014/main" id="{95B77B9F-8310-CB48-8D51-127066FC1BF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9" name="ZoneTexte 18"/>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4</a:t>
            </a:r>
          </a:p>
        </p:txBody>
      </p:sp>
      <p:sp>
        <p:nvSpPr>
          <p:cNvPr id="3" name="Rectangle 2"/>
          <p:cNvSpPr/>
          <p:nvPr/>
        </p:nvSpPr>
        <p:spPr>
          <a:xfrm>
            <a:off x="149326" y="6560127"/>
            <a:ext cx="10205288" cy="253916"/>
          </a:xfrm>
          <a:prstGeom prst="rect">
            <a:avLst/>
          </a:prstGeom>
        </p:spPr>
        <p:txBody>
          <a:bodyPr wrap="square">
            <a:spAutoFit/>
          </a:bodyPr>
          <a:lstStyle/>
          <a:p>
            <a:r>
              <a:rPr lang="fr-FR" sz="1050" i="1" dirty="0">
                <a:solidFill>
                  <a:srgbClr val="0D3F5C"/>
                </a:solidFill>
              </a:rPr>
              <a:t>* En 2020, 2,0 M€ de chiffre d’affaires dont 1/3 à l’export. Seule année de décroissance depuis la création de la société sous l’effet de la pandémie de COVID-19. CAGR 2014/2020 : 27%</a:t>
            </a:r>
          </a:p>
        </p:txBody>
      </p:sp>
      <p:pic>
        <p:nvPicPr>
          <p:cNvPr id="23" name="Picture 3"/>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873986" y="2265826"/>
            <a:ext cx="2609087" cy="1009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9" name="Rectangle 38"/>
          <p:cNvSpPr/>
          <p:nvPr/>
        </p:nvSpPr>
        <p:spPr>
          <a:xfrm>
            <a:off x="5012312" y="3048784"/>
            <a:ext cx="2346582" cy="350972"/>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Production</a:t>
            </a:r>
          </a:p>
        </p:txBody>
      </p:sp>
      <p:pic>
        <p:nvPicPr>
          <p:cNvPr id="6" name="Image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36195" y="3399756"/>
            <a:ext cx="959329" cy="959329"/>
          </a:xfrm>
          <a:prstGeom prst="rect">
            <a:avLst/>
          </a:prstGeom>
        </p:spPr>
      </p:pic>
      <p:pic>
        <p:nvPicPr>
          <p:cNvPr id="10" name="Image 9"/>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572665" y="4004522"/>
            <a:ext cx="100215" cy="148057"/>
          </a:xfrm>
          <a:prstGeom prst="rect">
            <a:avLst/>
          </a:prstGeom>
        </p:spPr>
      </p:pic>
      <p:sp>
        <p:nvSpPr>
          <p:cNvPr id="40" name="Rectangle 39"/>
          <p:cNvSpPr/>
          <p:nvPr/>
        </p:nvSpPr>
        <p:spPr>
          <a:xfrm>
            <a:off x="8630618" y="3070379"/>
            <a:ext cx="2346582" cy="350972"/>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Commercialisation</a:t>
            </a:r>
          </a:p>
        </p:txBody>
      </p:sp>
      <p:sp>
        <p:nvSpPr>
          <p:cNvPr id="43" name="Rectangle 42"/>
          <p:cNvSpPr/>
          <p:nvPr/>
        </p:nvSpPr>
        <p:spPr>
          <a:xfrm>
            <a:off x="1002840" y="3684342"/>
            <a:ext cx="3148781" cy="717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rgbClr val="35B4AD"/>
                </a:solidFill>
              </a:rPr>
              <a:t>5 M€ </a:t>
            </a:r>
            <a:r>
              <a:rPr lang="fr-FR" sz="1050" dirty="0">
                <a:solidFill>
                  <a:srgbClr val="0D3F5C"/>
                </a:solidFill>
              </a:rPr>
              <a:t>d’investissements R&amp;D depuis la création</a:t>
            </a:r>
          </a:p>
          <a:p>
            <a:r>
              <a:rPr lang="fr-FR" b="1" dirty="0">
                <a:solidFill>
                  <a:srgbClr val="35B4AD"/>
                </a:solidFill>
              </a:rPr>
              <a:t>1/3</a:t>
            </a:r>
            <a:r>
              <a:rPr lang="fr-FR" sz="1200" dirty="0">
                <a:solidFill>
                  <a:srgbClr val="0D3F5C"/>
                </a:solidFill>
              </a:rPr>
              <a:t> </a:t>
            </a:r>
            <a:r>
              <a:rPr lang="fr-FR" sz="1050" dirty="0">
                <a:solidFill>
                  <a:srgbClr val="0D3F5C"/>
                </a:solidFill>
              </a:rPr>
              <a:t>des effectifs dédié à la R&amp;D</a:t>
            </a:r>
          </a:p>
          <a:p>
            <a:r>
              <a:rPr lang="fr-FR" b="1" dirty="0">
                <a:solidFill>
                  <a:srgbClr val="35B4AD"/>
                </a:solidFill>
              </a:rPr>
              <a:t>10</a:t>
            </a:r>
            <a:r>
              <a:rPr lang="fr-FR" b="1" dirty="0">
                <a:solidFill>
                  <a:srgbClr val="0D3F5C"/>
                </a:solidFill>
              </a:rPr>
              <a:t> </a:t>
            </a:r>
            <a:r>
              <a:rPr lang="fr-FR" sz="1200" dirty="0">
                <a:solidFill>
                  <a:srgbClr val="0D3F5C"/>
                </a:solidFill>
              </a:rPr>
              <a:t> </a:t>
            </a:r>
            <a:r>
              <a:rPr lang="fr-FR" sz="1050" dirty="0">
                <a:solidFill>
                  <a:srgbClr val="0D3F5C"/>
                </a:solidFill>
              </a:rPr>
              <a:t>brevets</a:t>
            </a:r>
          </a:p>
          <a:p>
            <a:endParaRPr lang="fr-FR" sz="1200" dirty="0">
              <a:solidFill>
                <a:srgbClr val="0D3F5C"/>
              </a:solidFill>
            </a:endParaRPr>
          </a:p>
        </p:txBody>
      </p:sp>
      <p:pic>
        <p:nvPicPr>
          <p:cNvPr id="4" name="Image 3">
            <a:extLst>
              <a:ext uri="{FF2B5EF4-FFF2-40B4-BE49-F238E27FC236}">
                <a16:creationId xmlns:a16="http://schemas.microsoft.com/office/drawing/2014/main" id="{C008F382-F3DD-8A44-ADFD-30BBE4831124}"/>
              </a:ext>
            </a:extLst>
          </p:cNvPr>
          <p:cNvPicPr>
            <a:picLocks noChangeAspect="1"/>
          </p:cNvPicPr>
          <p:nvPr/>
        </p:nvPicPr>
        <p:blipFill rotWithShape="1">
          <a:blip r:embed="rId12">
            <a:extLst>
              <a:ext uri="{28A0092B-C50C-407E-A947-70E740481C1C}">
                <a14:useLocalDpi xmlns:a14="http://schemas.microsoft.com/office/drawing/2010/main"/>
              </a:ext>
            </a:extLst>
          </a:blip>
          <a:srcRect t="-2"/>
          <a:stretch/>
        </p:blipFill>
        <p:spPr>
          <a:xfrm>
            <a:off x="1089938" y="2253475"/>
            <a:ext cx="2626570" cy="1008000"/>
          </a:xfrm>
          <a:prstGeom prst="rect">
            <a:avLst/>
          </a:prstGeom>
        </p:spPr>
      </p:pic>
      <p:sp>
        <p:nvSpPr>
          <p:cNvPr id="44" name="Rectangle 43"/>
          <p:cNvSpPr/>
          <p:nvPr/>
        </p:nvSpPr>
        <p:spPr>
          <a:xfrm>
            <a:off x="1229932" y="3015417"/>
            <a:ext cx="2346582" cy="350972"/>
          </a:xfrm>
          <a:prstGeom prst="rect">
            <a:avLst/>
          </a:prstGeom>
          <a:solidFill>
            <a:srgbClr val="35B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Innovation</a:t>
            </a:r>
          </a:p>
        </p:txBody>
      </p:sp>
      <p:sp>
        <p:nvSpPr>
          <p:cNvPr id="45" name="Rectangle 44"/>
          <p:cNvSpPr/>
          <p:nvPr/>
        </p:nvSpPr>
        <p:spPr>
          <a:xfrm>
            <a:off x="8404236" y="3489005"/>
            <a:ext cx="3279712" cy="1356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rgbClr val="35B4AD"/>
                </a:solidFill>
              </a:rPr>
              <a:t>40% </a:t>
            </a:r>
            <a:r>
              <a:rPr lang="fr-FR" sz="1050" dirty="0">
                <a:solidFill>
                  <a:srgbClr val="0D3F5C"/>
                </a:solidFill>
              </a:rPr>
              <a:t>de CAGR 2014-2019* </a:t>
            </a:r>
          </a:p>
          <a:p>
            <a:r>
              <a:rPr lang="fr-FR" b="1" dirty="0">
                <a:solidFill>
                  <a:srgbClr val="35B4AD"/>
                </a:solidFill>
              </a:rPr>
              <a:t>2,5 M€ </a:t>
            </a:r>
            <a:r>
              <a:rPr lang="fr-FR" sz="1050" dirty="0">
                <a:solidFill>
                  <a:srgbClr val="0D3F5C"/>
                </a:solidFill>
              </a:rPr>
              <a:t>de CA en 2019 dont 52% à l’export</a:t>
            </a:r>
            <a:r>
              <a:rPr lang="fr-FR" sz="1050" b="1" dirty="0">
                <a:solidFill>
                  <a:srgbClr val="0D3F5C"/>
                </a:solidFill>
              </a:rPr>
              <a:t>*</a:t>
            </a:r>
          </a:p>
          <a:p>
            <a:r>
              <a:rPr lang="fr-FR" b="1" dirty="0">
                <a:solidFill>
                  <a:srgbClr val="35B4AD"/>
                </a:solidFill>
              </a:rPr>
              <a:t>+ 25 </a:t>
            </a:r>
            <a:r>
              <a:rPr lang="fr-FR" sz="1050" dirty="0">
                <a:solidFill>
                  <a:srgbClr val="0D3F5C"/>
                </a:solidFill>
              </a:rPr>
              <a:t>pays de commercialisation depuis la création  </a:t>
            </a:r>
            <a:br>
              <a:rPr lang="fr-FR" sz="1050" dirty="0">
                <a:solidFill>
                  <a:srgbClr val="0D3F5C"/>
                </a:solidFill>
              </a:rPr>
            </a:br>
            <a:endParaRPr lang="fr-FR" sz="1050" dirty="0">
              <a:solidFill>
                <a:srgbClr val="0D3F5C"/>
              </a:solidFill>
            </a:endParaRPr>
          </a:p>
        </p:txBody>
      </p:sp>
    </p:spTree>
    <p:extLst>
      <p:ext uri="{BB962C8B-B14F-4D97-AF65-F5344CB8AC3E}">
        <p14:creationId xmlns:p14="http://schemas.microsoft.com/office/powerpoint/2010/main" val="3329106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64A4E124-50A0-E84B-B3C1-B33B524DB61C}"/>
              </a:ext>
            </a:extLst>
          </p:cNvPr>
          <p:cNvSpPr/>
          <p:nvPr/>
        </p:nvSpPr>
        <p:spPr>
          <a:xfrm>
            <a:off x="0" y="3412776"/>
            <a:ext cx="12192000" cy="250164"/>
          </a:xfrm>
          <a:prstGeom prst="rect">
            <a:avLst/>
          </a:prstGeom>
          <a:gradFill>
            <a:gsLst>
              <a:gs pos="2000">
                <a:schemeClr val="accent1">
                  <a:lumMod val="5000"/>
                  <a:lumOff val="95000"/>
                </a:schemeClr>
              </a:gs>
              <a:gs pos="9000">
                <a:schemeClr val="tx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C19FDCF-3904-EA4F-91D9-9AC4B107DED2}"/>
              </a:ext>
            </a:extLst>
          </p:cNvPr>
          <p:cNvSpPr/>
          <p:nvPr/>
        </p:nvSpPr>
        <p:spPr>
          <a:xfrm>
            <a:off x="0" y="1772235"/>
            <a:ext cx="12192000" cy="250164"/>
          </a:xfrm>
          <a:prstGeom prst="rect">
            <a:avLst/>
          </a:prstGeom>
          <a:gradFill>
            <a:gsLst>
              <a:gs pos="2000">
                <a:schemeClr val="accent1">
                  <a:lumMod val="5000"/>
                  <a:lumOff val="95000"/>
                </a:schemeClr>
              </a:gs>
              <a:gs pos="9000">
                <a:schemeClr val="tx2">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27" name="Imag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39" name="Rectangle 3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LA CROISSANCE ET LA R&amp;D D’ENOGIA RÉCOMPENSÉES </a:t>
            </a:r>
            <a:br>
              <a:rPr lang="fr-FR" sz="2800" b="1" dirty="0">
                <a:solidFill>
                  <a:schemeClr val="bg1"/>
                </a:solidFill>
                <a:latin typeface="Abel" panose="02000506030000020004" pitchFamily="2" charset="0"/>
              </a:rPr>
            </a:br>
            <a:r>
              <a:rPr lang="fr-FR" sz="2800" b="1" dirty="0">
                <a:solidFill>
                  <a:schemeClr val="bg1"/>
                </a:solidFill>
                <a:latin typeface="Abel" panose="02000506030000020004" pitchFamily="2" charset="0"/>
              </a:rPr>
              <a:t>à de multiples reprises</a:t>
            </a:r>
          </a:p>
        </p:txBody>
      </p:sp>
      <p:sp>
        <p:nvSpPr>
          <p:cNvPr id="2" name="AutoShape 4" descr="https://www.industrienationale.fr/sites/default/files/glazed_builder_images/40539960053_b20e2825b3_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51"/>
          <p:cNvSpPr/>
          <p:nvPr/>
        </p:nvSpPr>
        <p:spPr>
          <a:xfrm>
            <a:off x="2720900" y="4789520"/>
            <a:ext cx="12192000" cy="1815882"/>
          </a:xfrm>
          <a:prstGeom prst="rect">
            <a:avLst/>
          </a:prstGeom>
        </p:spPr>
        <p:txBody>
          <a:bodyPr wrap="square">
            <a:spAutoFit/>
          </a:bodyPr>
          <a:lstStyle/>
          <a:p>
            <a:r>
              <a:rPr lang="fr-FR" sz="1400" b="1" dirty="0">
                <a:solidFill>
                  <a:srgbClr val="16618D"/>
                </a:solidFill>
              </a:rPr>
              <a:t>NOTAMMENT :</a:t>
            </a:r>
          </a:p>
          <a:p>
            <a:r>
              <a:rPr lang="fr-FR" sz="1400" b="1" dirty="0">
                <a:solidFill>
                  <a:srgbClr val="35B4AD"/>
                </a:solidFill>
              </a:rPr>
              <a:t>2012 : </a:t>
            </a:r>
            <a:r>
              <a:rPr lang="fr-FR" sz="1400" dirty="0">
                <a:solidFill>
                  <a:schemeClr val="tx1">
                    <a:lumMod val="75000"/>
                    <a:lumOff val="25000"/>
                  </a:schemeClr>
                </a:solidFill>
              </a:rPr>
              <a:t>Prix Henri Fabre de l’Académie des Sciences de Marseille</a:t>
            </a:r>
          </a:p>
          <a:p>
            <a:r>
              <a:rPr lang="fr-FR" sz="1400" b="1" dirty="0">
                <a:solidFill>
                  <a:srgbClr val="35B4AD"/>
                </a:solidFill>
              </a:rPr>
              <a:t>2015 : </a:t>
            </a:r>
            <a:r>
              <a:rPr lang="fr-FR" sz="1400" dirty="0">
                <a:solidFill>
                  <a:schemeClr val="tx1">
                    <a:lumMod val="75000"/>
                    <a:lumOff val="25000"/>
                  </a:schemeClr>
                </a:solidFill>
              </a:rPr>
              <a:t>Coup de Cœur du Jury du Prix Entreprises et Environnement du Ministère de l’Ecologie, remis par Mme Royal</a:t>
            </a:r>
          </a:p>
          <a:p>
            <a:r>
              <a:rPr lang="fr-FR" sz="1400" b="1" dirty="0">
                <a:solidFill>
                  <a:srgbClr val="35B4AD"/>
                </a:solidFill>
              </a:rPr>
              <a:t>2015 : </a:t>
            </a:r>
            <a:r>
              <a:rPr lang="fr-FR" sz="1400" dirty="0">
                <a:solidFill>
                  <a:schemeClr val="tx1">
                    <a:lumMod val="75000"/>
                    <a:lumOff val="25000"/>
                  </a:schemeClr>
                </a:solidFill>
              </a:rPr>
              <a:t>Grand gagnant du concours « </a:t>
            </a:r>
            <a:r>
              <a:rPr lang="fr-FR" sz="1400" dirty="0" err="1">
                <a:solidFill>
                  <a:schemeClr val="tx1">
                    <a:lumMod val="75000"/>
                    <a:lumOff val="25000"/>
                  </a:schemeClr>
                </a:solidFill>
              </a:rPr>
              <a:t>Cleantech</a:t>
            </a:r>
            <a:r>
              <a:rPr lang="fr-FR" sz="1400" dirty="0">
                <a:solidFill>
                  <a:schemeClr val="tx1">
                    <a:lumMod val="75000"/>
                    <a:lumOff val="25000"/>
                  </a:schemeClr>
                </a:solidFill>
              </a:rPr>
              <a:t> de l’année » du Ministère de l’Economie, remis par M Macron</a:t>
            </a:r>
          </a:p>
          <a:p>
            <a:r>
              <a:rPr lang="fr-FR" sz="1400" b="1" dirty="0">
                <a:solidFill>
                  <a:srgbClr val="35B4AD"/>
                </a:solidFill>
              </a:rPr>
              <a:t>2016 : </a:t>
            </a:r>
            <a:r>
              <a:rPr lang="fr-FR" sz="1400" dirty="0" err="1">
                <a:solidFill>
                  <a:schemeClr val="tx1">
                    <a:lumMod val="75000"/>
                    <a:lumOff val="25000"/>
                  </a:schemeClr>
                </a:solidFill>
              </a:rPr>
              <a:t>Pass</a:t>
            </a:r>
            <a:r>
              <a:rPr lang="fr-FR" sz="1400" dirty="0">
                <a:solidFill>
                  <a:schemeClr val="tx1">
                    <a:lumMod val="75000"/>
                    <a:lumOff val="25000"/>
                  </a:schemeClr>
                </a:solidFill>
              </a:rPr>
              <a:t> French Tech</a:t>
            </a:r>
          </a:p>
          <a:p>
            <a:r>
              <a:rPr lang="fr-FR" sz="1400" b="1" dirty="0">
                <a:solidFill>
                  <a:srgbClr val="35B4AD"/>
                </a:solidFill>
              </a:rPr>
              <a:t>2017 : </a:t>
            </a:r>
            <a:r>
              <a:rPr lang="fr-FR" sz="1400" dirty="0">
                <a:solidFill>
                  <a:schemeClr val="tx1">
                    <a:lumMod val="75000"/>
                    <a:lumOff val="25000"/>
                  </a:schemeClr>
                </a:solidFill>
              </a:rPr>
              <a:t>Deloitte </a:t>
            </a:r>
            <a:r>
              <a:rPr lang="fr-FR" sz="1400" dirty="0" err="1">
                <a:solidFill>
                  <a:schemeClr val="tx1">
                    <a:lumMod val="75000"/>
                    <a:lumOff val="25000"/>
                  </a:schemeClr>
                </a:solidFill>
              </a:rPr>
              <a:t>Technology</a:t>
            </a:r>
            <a:r>
              <a:rPr lang="fr-FR" sz="1400" dirty="0">
                <a:solidFill>
                  <a:schemeClr val="tx1">
                    <a:lumMod val="75000"/>
                    <a:lumOff val="25000"/>
                  </a:schemeClr>
                </a:solidFill>
              </a:rPr>
              <a:t> </a:t>
            </a:r>
            <a:r>
              <a:rPr lang="fr-FR" sz="1400" dirty="0" err="1">
                <a:solidFill>
                  <a:schemeClr val="tx1">
                    <a:lumMod val="75000"/>
                    <a:lumOff val="25000"/>
                  </a:schemeClr>
                </a:solidFill>
              </a:rPr>
              <a:t>Fast</a:t>
            </a:r>
            <a:r>
              <a:rPr lang="fr-FR" sz="1400" dirty="0">
                <a:solidFill>
                  <a:schemeClr val="tx1">
                    <a:lumMod val="75000"/>
                    <a:lumOff val="25000"/>
                  </a:schemeClr>
                </a:solidFill>
              </a:rPr>
              <a:t> 50, 1ere </a:t>
            </a:r>
            <a:r>
              <a:rPr lang="fr-FR" sz="1400" dirty="0" err="1">
                <a:solidFill>
                  <a:schemeClr val="tx1">
                    <a:lumMod val="75000"/>
                    <a:lumOff val="25000"/>
                  </a:schemeClr>
                </a:solidFill>
              </a:rPr>
              <a:t>cleantech</a:t>
            </a:r>
            <a:r>
              <a:rPr lang="fr-FR" sz="1400" dirty="0">
                <a:solidFill>
                  <a:schemeClr val="tx1">
                    <a:lumMod val="75000"/>
                    <a:lumOff val="25000"/>
                  </a:schemeClr>
                </a:solidFill>
              </a:rPr>
              <a:t> Française en croissance du C.A., 2e PACA toutes catégories confondues</a:t>
            </a:r>
          </a:p>
          <a:p>
            <a:r>
              <a:rPr lang="fr-FR" sz="1400" b="1" dirty="0">
                <a:solidFill>
                  <a:srgbClr val="35B4AD"/>
                </a:solidFill>
              </a:rPr>
              <a:t>2019 : </a:t>
            </a:r>
            <a:r>
              <a:rPr lang="fr-FR" sz="1400" dirty="0">
                <a:solidFill>
                  <a:schemeClr val="tx1">
                    <a:lumMod val="75000"/>
                    <a:lumOff val="25000"/>
                  </a:schemeClr>
                </a:solidFill>
              </a:rPr>
              <a:t>Prix Montgolfier de la Société d’Encouragement pour l’Industrie Nationale</a:t>
            </a:r>
          </a:p>
          <a:p>
            <a:r>
              <a:rPr lang="fr-FR" sz="1400" b="1" dirty="0">
                <a:solidFill>
                  <a:srgbClr val="35B4AD"/>
                </a:solidFill>
              </a:rPr>
              <a:t>2019 : </a:t>
            </a:r>
            <a:r>
              <a:rPr lang="fr-FR" sz="1400" dirty="0">
                <a:solidFill>
                  <a:schemeClr val="tx1">
                    <a:lumMod val="75000"/>
                    <a:lumOff val="25000"/>
                  </a:schemeClr>
                </a:solidFill>
              </a:rPr>
              <a:t>Meilleure Accélération à l’International du Moniteur du Commerce International</a:t>
            </a:r>
          </a:p>
        </p:txBody>
      </p:sp>
      <p:pic>
        <p:nvPicPr>
          <p:cNvPr id="43" name="Image 42">
            <a:extLst>
              <a:ext uri="{FF2B5EF4-FFF2-40B4-BE49-F238E27FC236}">
                <a16:creationId xmlns:a16="http://schemas.microsoft.com/office/drawing/2014/main" id="{A692F772-09D1-8F48-A4F6-7ACD87C558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8048" y="1580506"/>
            <a:ext cx="804727" cy="655966"/>
          </a:xfrm>
          <a:prstGeom prst="rect">
            <a:avLst/>
          </a:prstGeom>
        </p:spPr>
      </p:pic>
      <p:sp>
        <p:nvSpPr>
          <p:cNvPr id="7" name="ZoneTexte 6">
            <a:extLst>
              <a:ext uri="{FF2B5EF4-FFF2-40B4-BE49-F238E27FC236}">
                <a16:creationId xmlns:a16="http://schemas.microsoft.com/office/drawing/2014/main" id="{28AF7DCF-4AB6-FC4A-9901-2770C4860863}"/>
              </a:ext>
            </a:extLst>
          </p:cNvPr>
          <p:cNvSpPr txBox="1"/>
          <p:nvPr/>
        </p:nvSpPr>
        <p:spPr>
          <a:xfrm>
            <a:off x="925595" y="2257155"/>
            <a:ext cx="1462260" cy="646331"/>
          </a:xfrm>
          <a:prstGeom prst="rect">
            <a:avLst/>
          </a:prstGeom>
          <a:noFill/>
        </p:spPr>
        <p:txBody>
          <a:bodyPr wrap="none" rtlCol="0">
            <a:spAutoFit/>
          </a:bodyPr>
          <a:lstStyle/>
          <a:p>
            <a:pPr algn="ctr"/>
            <a:r>
              <a:rPr lang="fr-FR" sz="1400" b="1">
                <a:solidFill>
                  <a:srgbClr val="16618D"/>
                </a:solidFill>
              </a:rPr>
              <a:t>2012</a:t>
            </a:r>
          </a:p>
          <a:p>
            <a:pPr algn="ctr"/>
            <a:r>
              <a:rPr lang="fr-FR" sz="1100"/>
              <a:t>Prix Henri FABRE</a:t>
            </a:r>
          </a:p>
          <a:p>
            <a:pPr algn="ctr"/>
            <a:r>
              <a:rPr lang="fr-FR" sz="1100"/>
              <a:t>Science &amp; Technology </a:t>
            </a:r>
          </a:p>
        </p:txBody>
      </p:sp>
      <p:sp>
        <p:nvSpPr>
          <p:cNvPr id="46" name="ZoneTexte 45">
            <a:extLst>
              <a:ext uri="{FF2B5EF4-FFF2-40B4-BE49-F238E27FC236}">
                <a16:creationId xmlns:a16="http://schemas.microsoft.com/office/drawing/2014/main" id="{BBB14F16-330A-7947-924F-4D6D13DD4E3A}"/>
              </a:ext>
            </a:extLst>
          </p:cNvPr>
          <p:cNvSpPr txBox="1"/>
          <p:nvPr/>
        </p:nvSpPr>
        <p:spPr>
          <a:xfrm>
            <a:off x="2826091" y="2257155"/>
            <a:ext cx="1277914" cy="646331"/>
          </a:xfrm>
          <a:prstGeom prst="rect">
            <a:avLst/>
          </a:prstGeom>
          <a:noFill/>
        </p:spPr>
        <p:txBody>
          <a:bodyPr wrap="none" rtlCol="0">
            <a:spAutoFit/>
          </a:bodyPr>
          <a:lstStyle/>
          <a:p>
            <a:pPr algn="ctr"/>
            <a:r>
              <a:rPr lang="fr-FR" sz="1400" b="1" dirty="0">
                <a:solidFill>
                  <a:srgbClr val="16618D"/>
                </a:solidFill>
              </a:rPr>
              <a:t>2013</a:t>
            </a:r>
          </a:p>
          <a:p>
            <a:pPr algn="ctr"/>
            <a:r>
              <a:rPr lang="fr-FR" sz="1100" dirty="0" err="1"/>
              <a:t>Cleantech</a:t>
            </a:r>
            <a:r>
              <a:rPr lang="fr-FR" sz="1100" dirty="0"/>
              <a:t> </a:t>
            </a:r>
            <a:r>
              <a:rPr lang="fr-FR" sz="1100" dirty="0" err="1"/>
              <a:t>Republic</a:t>
            </a:r>
            <a:endParaRPr lang="fr-FR" sz="1100" dirty="0"/>
          </a:p>
          <a:p>
            <a:pPr algn="ctr"/>
            <a:r>
              <a:rPr lang="fr-FR" sz="1100" dirty="0"/>
              <a:t>Prix spécial du jury</a:t>
            </a:r>
          </a:p>
        </p:txBody>
      </p:sp>
      <p:sp>
        <p:nvSpPr>
          <p:cNvPr id="47" name="ZoneTexte 46">
            <a:extLst>
              <a:ext uri="{FF2B5EF4-FFF2-40B4-BE49-F238E27FC236}">
                <a16:creationId xmlns:a16="http://schemas.microsoft.com/office/drawing/2014/main" id="{CC4559E2-8C17-D743-902A-FFE8052D91F0}"/>
              </a:ext>
            </a:extLst>
          </p:cNvPr>
          <p:cNvSpPr txBox="1"/>
          <p:nvPr/>
        </p:nvSpPr>
        <p:spPr>
          <a:xfrm>
            <a:off x="4455159" y="2257155"/>
            <a:ext cx="1534394" cy="646331"/>
          </a:xfrm>
          <a:prstGeom prst="rect">
            <a:avLst/>
          </a:prstGeom>
          <a:noFill/>
        </p:spPr>
        <p:txBody>
          <a:bodyPr wrap="none" rtlCol="0">
            <a:spAutoFit/>
          </a:bodyPr>
          <a:lstStyle/>
          <a:p>
            <a:pPr algn="ctr"/>
            <a:r>
              <a:rPr lang="fr-FR" sz="1400" b="1" dirty="0">
                <a:solidFill>
                  <a:srgbClr val="16618D"/>
                </a:solidFill>
              </a:rPr>
              <a:t>2014</a:t>
            </a:r>
          </a:p>
          <a:p>
            <a:pPr algn="ctr"/>
            <a:r>
              <a:rPr lang="fr-FR" sz="1100" dirty="0"/>
              <a:t>Trophée Arts &amp; Métiers</a:t>
            </a:r>
          </a:p>
          <a:p>
            <a:pPr algn="ctr"/>
            <a:r>
              <a:rPr lang="fr-FR" sz="1100" dirty="0"/>
              <a:t>Prix de l’innovation</a:t>
            </a:r>
          </a:p>
        </p:txBody>
      </p:sp>
      <p:sp>
        <p:nvSpPr>
          <p:cNvPr id="49" name="ZoneTexte 48">
            <a:extLst>
              <a:ext uri="{FF2B5EF4-FFF2-40B4-BE49-F238E27FC236}">
                <a16:creationId xmlns:a16="http://schemas.microsoft.com/office/drawing/2014/main" id="{0F195BC5-C4DA-A348-BD94-041CD1DC0181}"/>
              </a:ext>
            </a:extLst>
          </p:cNvPr>
          <p:cNvSpPr txBox="1"/>
          <p:nvPr/>
        </p:nvSpPr>
        <p:spPr>
          <a:xfrm>
            <a:off x="6282647" y="2257155"/>
            <a:ext cx="1425390" cy="815608"/>
          </a:xfrm>
          <a:prstGeom prst="rect">
            <a:avLst/>
          </a:prstGeom>
          <a:noFill/>
        </p:spPr>
        <p:txBody>
          <a:bodyPr wrap="none" rtlCol="0">
            <a:spAutoFit/>
          </a:bodyPr>
          <a:lstStyle/>
          <a:p>
            <a:pPr algn="ctr"/>
            <a:r>
              <a:rPr lang="fr-FR" sz="1400" b="1" dirty="0">
                <a:solidFill>
                  <a:srgbClr val="16618D"/>
                </a:solidFill>
              </a:rPr>
              <a:t>2015</a:t>
            </a:r>
          </a:p>
          <a:p>
            <a:pPr algn="ctr"/>
            <a:r>
              <a:rPr lang="fr-FR" sz="1100" dirty="0"/>
              <a:t>Prix Entreprise </a:t>
            </a:r>
          </a:p>
          <a:p>
            <a:pPr algn="ctr"/>
            <a:r>
              <a:rPr lang="fr-FR" sz="1100" dirty="0"/>
              <a:t>&amp; Environnement</a:t>
            </a:r>
          </a:p>
          <a:p>
            <a:pPr algn="ctr"/>
            <a:r>
              <a:rPr lang="fr-FR" sz="1100" dirty="0"/>
              <a:t>Coup de cœur du jury</a:t>
            </a:r>
          </a:p>
        </p:txBody>
      </p:sp>
      <p:sp>
        <p:nvSpPr>
          <p:cNvPr id="51" name="ZoneTexte 50">
            <a:extLst>
              <a:ext uri="{FF2B5EF4-FFF2-40B4-BE49-F238E27FC236}">
                <a16:creationId xmlns:a16="http://schemas.microsoft.com/office/drawing/2014/main" id="{8970D4FE-2F1D-B043-8AD7-66DA7585F2EC}"/>
              </a:ext>
            </a:extLst>
          </p:cNvPr>
          <p:cNvSpPr txBox="1"/>
          <p:nvPr/>
        </p:nvSpPr>
        <p:spPr>
          <a:xfrm>
            <a:off x="7894362" y="2257155"/>
            <a:ext cx="1731564" cy="984885"/>
          </a:xfrm>
          <a:prstGeom prst="rect">
            <a:avLst/>
          </a:prstGeom>
          <a:noFill/>
        </p:spPr>
        <p:txBody>
          <a:bodyPr wrap="none" rtlCol="0">
            <a:spAutoFit/>
          </a:bodyPr>
          <a:lstStyle/>
          <a:p>
            <a:pPr algn="ctr"/>
            <a:r>
              <a:rPr lang="fr-FR" sz="1400" b="1" dirty="0">
                <a:solidFill>
                  <a:srgbClr val="16618D"/>
                </a:solidFill>
              </a:rPr>
              <a:t>2015</a:t>
            </a:r>
          </a:p>
          <a:p>
            <a:pPr algn="ctr"/>
            <a:r>
              <a:rPr lang="fr-FR" sz="1100" dirty="0"/>
              <a:t>Grand Prix </a:t>
            </a:r>
            <a:r>
              <a:rPr lang="fr-FR" sz="1100" dirty="0" err="1"/>
              <a:t>Cleantech</a:t>
            </a:r>
            <a:endParaRPr lang="fr-FR" sz="1100" dirty="0"/>
          </a:p>
          <a:p>
            <a:pPr algn="ctr"/>
            <a:r>
              <a:rPr lang="fr-FR" sz="1100" dirty="0"/>
              <a:t>French Tech pour la COP21</a:t>
            </a:r>
          </a:p>
          <a:p>
            <a:pPr algn="ctr"/>
            <a:r>
              <a:rPr lang="fr-FR" sz="1100" dirty="0"/>
              <a:t>Ministère de l’économie</a:t>
            </a:r>
          </a:p>
          <a:p>
            <a:pPr algn="ctr"/>
            <a:endParaRPr lang="fr-FR" sz="1100" dirty="0"/>
          </a:p>
        </p:txBody>
      </p:sp>
      <p:sp>
        <p:nvSpPr>
          <p:cNvPr id="53" name="ZoneTexte 52">
            <a:extLst>
              <a:ext uri="{FF2B5EF4-FFF2-40B4-BE49-F238E27FC236}">
                <a16:creationId xmlns:a16="http://schemas.microsoft.com/office/drawing/2014/main" id="{4E4C6E46-C96F-5E44-8F07-471F1D6F629D}"/>
              </a:ext>
            </a:extLst>
          </p:cNvPr>
          <p:cNvSpPr txBox="1"/>
          <p:nvPr/>
        </p:nvSpPr>
        <p:spPr>
          <a:xfrm>
            <a:off x="9730924" y="2257155"/>
            <a:ext cx="1616148" cy="815608"/>
          </a:xfrm>
          <a:prstGeom prst="rect">
            <a:avLst/>
          </a:prstGeom>
          <a:noFill/>
        </p:spPr>
        <p:txBody>
          <a:bodyPr wrap="none" rtlCol="0">
            <a:spAutoFit/>
          </a:bodyPr>
          <a:lstStyle/>
          <a:p>
            <a:pPr algn="ctr"/>
            <a:r>
              <a:rPr lang="fr-FR" sz="1400" b="1" dirty="0">
                <a:solidFill>
                  <a:srgbClr val="16618D"/>
                </a:solidFill>
              </a:rPr>
              <a:t>2015</a:t>
            </a:r>
          </a:p>
          <a:p>
            <a:pPr algn="ctr"/>
            <a:r>
              <a:rPr lang="fr-FR" sz="1100" dirty="0"/>
              <a:t>ENGIE 2015</a:t>
            </a:r>
          </a:p>
          <a:p>
            <a:pPr algn="ctr"/>
            <a:r>
              <a:rPr lang="fr-FR" sz="1100" dirty="0"/>
              <a:t>Trophée Innovation </a:t>
            </a:r>
            <a:r>
              <a:rPr lang="fr-FR" sz="1100" dirty="0" err="1"/>
              <a:t>Days</a:t>
            </a:r>
            <a:endParaRPr lang="fr-FR" sz="1100" dirty="0"/>
          </a:p>
          <a:p>
            <a:pPr algn="ctr"/>
            <a:endParaRPr lang="fr-FR" sz="1100" dirty="0"/>
          </a:p>
        </p:txBody>
      </p:sp>
      <p:sp>
        <p:nvSpPr>
          <p:cNvPr id="55" name="ZoneTexte 54">
            <a:extLst>
              <a:ext uri="{FF2B5EF4-FFF2-40B4-BE49-F238E27FC236}">
                <a16:creationId xmlns:a16="http://schemas.microsoft.com/office/drawing/2014/main" id="{621F938E-8C56-4848-9B44-7A28682E61D3}"/>
              </a:ext>
            </a:extLst>
          </p:cNvPr>
          <p:cNvSpPr txBox="1"/>
          <p:nvPr/>
        </p:nvSpPr>
        <p:spPr>
          <a:xfrm>
            <a:off x="177481" y="3895920"/>
            <a:ext cx="1342034" cy="815608"/>
          </a:xfrm>
          <a:prstGeom prst="rect">
            <a:avLst/>
          </a:prstGeom>
          <a:noFill/>
        </p:spPr>
        <p:txBody>
          <a:bodyPr wrap="none" rtlCol="0">
            <a:spAutoFit/>
          </a:bodyPr>
          <a:lstStyle/>
          <a:p>
            <a:pPr algn="ctr"/>
            <a:r>
              <a:rPr lang="fr-FR" sz="1400" b="1" dirty="0">
                <a:solidFill>
                  <a:srgbClr val="16618D"/>
                </a:solidFill>
              </a:rPr>
              <a:t>2015</a:t>
            </a:r>
          </a:p>
          <a:p>
            <a:pPr algn="ctr"/>
            <a:r>
              <a:rPr lang="fr-FR" sz="1100" dirty="0"/>
              <a:t>Biogaz d’or </a:t>
            </a:r>
          </a:p>
          <a:p>
            <a:pPr algn="ctr"/>
            <a:r>
              <a:rPr lang="fr-FR" sz="1100" dirty="0"/>
              <a:t>Prix de l’innovation</a:t>
            </a:r>
          </a:p>
          <a:p>
            <a:pPr algn="ctr"/>
            <a:r>
              <a:rPr lang="fr-FR" sz="1100" dirty="0"/>
              <a:t>Salon Biogaz Europe</a:t>
            </a:r>
          </a:p>
        </p:txBody>
      </p:sp>
      <p:sp>
        <p:nvSpPr>
          <p:cNvPr id="56" name="ZoneTexte 55">
            <a:extLst>
              <a:ext uri="{FF2B5EF4-FFF2-40B4-BE49-F238E27FC236}">
                <a16:creationId xmlns:a16="http://schemas.microsoft.com/office/drawing/2014/main" id="{05FD0BF4-4B67-E94F-9CF6-E16416CA16CF}"/>
              </a:ext>
            </a:extLst>
          </p:cNvPr>
          <p:cNvSpPr txBox="1"/>
          <p:nvPr/>
        </p:nvSpPr>
        <p:spPr>
          <a:xfrm>
            <a:off x="1865807" y="3879520"/>
            <a:ext cx="1459054" cy="477054"/>
          </a:xfrm>
          <a:prstGeom prst="rect">
            <a:avLst/>
          </a:prstGeom>
          <a:noFill/>
        </p:spPr>
        <p:txBody>
          <a:bodyPr wrap="none" rtlCol="0">
            <a:spAutoFit/>
          </a:bodyPr>
          <a:lstStyle/>
          <a:p>
            <a:pPr algn="ctr"/>
            <a:r>
              <a:rPr lang="fr-FR" sz="1400" b="1" dirty="0">
                <a:solidFill>
                  <a:srgbClr val="16618D"/>
                </a:solidFill>
              </a:rPr>
              <a:t>2016</a:t>
            </a:r>
          </a:p>
          <a:p>
            <a:pPr algn="ctr"/>
            <a:r>
              <a:rPr lang="fr-FR" sz="1100" dirty="0" err="1"/>
              <a:t>Pass</a:t>
            </a:r>
            <a:r>
              <a:rPr lang="fr-FR" sz="1100" dirty="0"/>
              <a:t> French </a:t>
            </a:r>
            <a:r>
              <a:rPr lang="fr-FR" sz="1100" dirty="0" err="1"/>
              <a:t>tech</a:t>
            </a:r>
            <a:r>
              <a:rPr lang="fr-FR" sz="1100" dirty="0"/>
              <a:t> 2016</a:t>
            </a:r>
          </a:p>
        </p:txBody>
      </p:sp>
      <p:sp>
        <p:nvSpPr>
          <p:cNvPr id="57" name="ZoneTexte 56">
            <a:extLst>
              <a:ext uri="{FF2B5EF4-FFF2-40B4-BE49-F238E27FC236}">
                <a16:creationId xmlns:a16="http://schemas.microsoft.com/office/drawing/2014/main" id="{81D454FB-6147-C641-B09E-56373DC843F9}"/>
              </a:ext>
            </a:extLst>
          </p:cNvPr>
          <p:cNvSpPr txBox="1"/>
          <p:nvPr/>
        </p:nvSpPr>
        <p:spPr>
          <a:xfrm>
            <a:off x="3636292" y="3868244"/>
            <a:ext cx="1463862" cy="984885"/>
          </a:xfrm>
          <a:prstGeom prst="rect">
            <a:avLst/>
          </a:prstGeom>
          <a:noFill/>
        </p:spPr>
        <p:txBody>
          <a:bodyPr wrap="none" rtlCol="0">
            <a:spAutoFit/>
          </a:bodyPr>
          <a:lstStyle/>
          <a:p>
            <a:pPr algn="ctr"/>
            <a:r>
              <a:rPr lang="fr-FR" sz="1400" b="1" dirty="0">
                <a:solidFill>
                  <a:srgbClr val="16618D"/>
                </a:solidFill>
              </a:rPr>
              <a:t>2017</a:t>
            </a:r>
          </a:p>
          <a:p>
            <a:pPr algn="ctr"/>
            <a:r>
              <a:rPr lang="fr-FR" sz="1100" dirty="0"/>
              <a:t>Trophées de la </a:t>
            </a:r>
          </a:p>
          <a:p>
            <a:pPr algn="ctr"/>
            <a:r>
              <a:rPr lang="fr-FR" sz="1100" dirty="0"/>
              <a:t>transition énergétique</a:t>
            </a:r>
          </a:p>
          <a:p>
            <a:pPr algn="ctr"/>
            <a:r>
              <a:rPr lang="fr-FR" sz="1100" dirty="0"/>
              <a:t>Lauréat « start-up »</a:t>
            </a:r>
          </a:p>
          <a:p>
            <a:pPr algn="ctr"/>
            <a:r>
              <a:rPr lang="fr-FR" sz="1100" dirty="0"/>
              <a:t>L’Usine Nouvelle</a:t>
            </a:r>
          </a:p>
        </p:txBody>
      </p:sp>
      <p:sp>
        <p:nvSpPr>
          <p:cNvPr id="58" name="ZoneTexte 57">
            <a:extLst>
              <a:ext uri="{FF2B5EF4-FFF2-40B4-BE49-F238E27FC236}">
                <a16:creationId xmlns:a16="http://schemas.microsoft.com/office/drawing/2014/main" id="{14291BA3-2BC5-F94F-86E2-B794072711E7}"/>
              </a:ext>
            </a:extLst>
          </p:cNvPr>
          <p:cNvSpPr txBox="1"/>
          <p:nvPr/>
        </p:nvSpPr>
        <p:spPr>
          <a:xfrm>
            <a:off x="5370300" y="3868244"/>
            <a:ext cx="1473480" cy="815608"/>
          </a:xfrm>
          <a:prstGeom prst="rect">
            <a:avLst/>
          </a:prstGeom>
          <a:noFill/>
        </p:spPr>
        <p:txBody>
          <a:bodyPr wrap="none" rtlCol="0">
            <a:spAutoFit/>
          </a:bodyPr>
          <a:lstStyle/>
          <a:p>
            <a:pPr algn="ctr"/>
            <a:r>
              <a:rPr lang="fr-FR" sz="1400" b="1" dirty="0">
                <a:solidFill>
                  <a:srgbClr val="16618D"/>
                </a:solidFill>
              </a:rPr>
              <a:t>2017</a:t>
            </a:r>
          </a:p>
          <a:p>
            <a:pPr algn="ctr"/>
            <a:r>
              <a:rPr lang="fr-FR" sz="1100" dirty="0"/>
              <a:t>Lauréat </a:t>
            </a:r>
            <a:r>
              <a:rPr lang="fr-FR" sz="1100" dirty="0" err="1"/>
              <a:t>Cleantech</a:t>
            </a:r>
            <a:endParaRPr lang="fr-FR" sz="1100" dirty="0"/>
          </a:p>
          <a:p>
            <a:pPr algn="ctr"/>
            <a:r>
              <a:rPr lang="fr-FR" sz="1100" dirty="0"/>
              <a:t>Du </a:t>
            </a:r>
            <a:r>
              <a:rPr lang="fr-FR" sz="1100" dirty="0" err="1"/>
              <a:t>Technology</a:t>
            </a:r>
            <a:r>
              <a:rPr lang="fr-FR" sz="1100" dirty="0"/>
              <a:t> </a:t>
            </a:r>
            <a:r>
              <a:rPr lang="fr-FR" sz="1100" dirty="0" err="1"/>
              <a:t>Fast</a:t>
            </a:r>
            <a:r>
              <a:rPr lang="fr-FR" sz="1100" dirty="0"/>
              <a:t> 50</a:t>
            </a:r>
          </a:p>
          <a:p>
            <a:pPr algn="ctr"/>
            <a:r>
              <a:rPr lang="fr-FR" sz="1100" dirty="0"/>
              <a:t>Deloitte</a:t>
            </a:r>
          </a:p>
        </p:txBody>
      </p:sp>
      <p:sp>
        <p:nvSpPr>
          <p:cNvPr id="59" name="ZoneTexte 58">
            <a:extLst>
              <a:ext uri="{FF2B5EF4-FFF2-40B4-BE49-F238E27FC236}">
                <a16:creationId xmlns:a16="http://schemas.microsoft.com/office/drawing/2014/main" id="{32DD8E9A-055B-B548-BFB7-6A091625BBB9}"/>
              </a:ext>
            </a:extLst>
          </p:cNvPr>
          <p:cNvSpPr txBox="1"/>
          <p:nvPr/>
        </p:nvSpPr>
        <p:spPr>
          <a:xfrm>
            <a:off x="7045784" y="3868244"/>
            <a:ext cx="1638590" cy="477054"/>
          </a:xfrm>
          <a:prstGeom prst="rect">
            <a:avLst/>
          </a:prstGeom>
          <a:noFill/>
        </p:spPr>
        <p:txBody>
          <a:bodyPr wrap="none" rtlCol="0">
            <a:spAutoFit/>
          </a:bodyPr>
          <a:lstStyle/>
          <a:p>
            <a:pPr algn="ctr"/>
            <a:r>
              <a:rPr lang="fr-FR" sz="1400" b="1" dirty="0">
                <a:solidFill>
                  <a:srgbClr val="16618D"/>
                </a:solidFill>
              </a:rPr>
              <a:t>2019</a:t>
            </a:r>
          </a:p>
          <a:p>
            <a:pPr algn="ctr"/>
            <a:r>
              <a:rPr lang="fr-FR" sz="1100" dirty="0"/>
              <a:t>Classement FORBES 2019</a:t>
            </a:r>
          </a:p>
        </p:txBody>
      </p:sp>
      <p:sp>
        <p:nvSpPr>
          <p:cNvPr id="60" name="ZoneTexte 59">
            <a:extLst>
              <a:ext uri="{FF2B5EF4-FFF2-40B4-BE49-F238E27FC236}">
                <a16:creationId xmlns:a16="http://schemas.microsoft.com/office/drawing/2014/main" id="{CC651322-CD72-2146-9BC3-28222DAFEAD6}"/>
              </a:ext>
            </a:extLst>
          </p:cNvPr>
          <p:cNvSpPr txBox="1"/>
          <p:nvPr/>
        </p:nvSpPr>
        <p:spPr>
          <a:xfrm>
            <a:off x="8768181" y="3868244"/>
            <a:ext cx="1648207" cy="815608"/>
          </a:xfrm>
          <a:prstGeom prst="rect">
            <a:avLst/>
          </a:prstGeom>
          <a:noFill/>
        </p:spPr>
        <p:txBody>
          <a:bodyPr wrap="none" rtlCol="0">
            <a:spAutoFit/>
          </a:bodyPr>
          <a:lstStyle/>
          <a:p>
            <a:pPr algn="ctr"/>
            <a:r>
              <a:rPr lang="fr-FR" sz="1400" b="1" dirty="0">
                <a:solidFill>
                  <a:srgbClr val="16618D"/>
                </a:solidFill>
              </a:rPr>
              <a:t>2019</a:t>
            </a:r>
          </a:p>
          <a:p>
            <a:pPr algn="ctr"/>
            <a:r>
              <a:rPr lang="fr-FR" sz="1100" dirty="0"/>
              <a:t>Prix Montgolfier</a:t>
            </a:r>
          </a:p>
          <a:p>
            <a:pPr algn="ctr"/>
            <a:r>
              <a:rPr lang="fr-FR" sz="1100" dirty="0"/>
              <a:t>Société d’Encouragement</a:t>
            </a:r>
          </a:p>
          <a:p>
            <a:pPr algn="ctr"/>
            <a:r>
              <a:rPr lang="fr-FR" sz="1100" dirty="0"/>
              <a:t>De l’Industrie Nationale</a:t>
            </a:r>
          </a:p>
        </p:txBody>
      </p:sp>
      <p:sp>
        <p:nvSpPr>
          <p:cNvPr id="61" name="ZoneTexte 60">
            <a:extLst>
              <a:ext uri="{FF2B5EF4-FFF2-40B4-BE49-F238E27FC236}">
                <a16:creationId xmlns:a16="http://schemas.microsoft.com/office/drawing/2014/main" id="{8904B7D0-86C3-5246-8CD9-46FA313535D8}"/>
              </a:ext>
            </a:extLst>
          </p:cNvPr>
          <p:cNvSpPr txBox="1"/>
          <p:nvPr/>
        </p:nvSpPr>
        <p:spPr>
          <a:xfrm>
            <a:off x="10586464" y="3868244"/>
            <a:ext cx="1502334" cy="1154162"/>
          </a:xfrm>
          <a:prstGeom prst="rect">
            <a:avLst/>
          </a:prstGeom>
          <a:noFill/>
        </p:spPr>
        <p:txBody>
          <a:bodyPr wrap="square" rtlCol="0">
            <a:spAutoFit/>
          </a:bodyPr>
          <a:lstStyle/>
          <a:p>
            <a:pPr algn="ctr"/>
            <a:r>
              <a:rPr lang="fr-FR" sz="1400" b="1" dirty="0">
                <a:solidFill>
                  <a:srgbClr val="16618D"/>
                </a:solidFill>
              </a:rPr>
              <a:t>2019</a:t>
            </a:r>
          </a:p>
          <a:p>
            <a:pPr algn="ctr"/>
            <a:r>
              <a:rPr lang="fr-FR" sz="1100" dirty="0"/>
              <a:t>Prix</a:t>
            </a:r>
          </a:p>
          <a:p>
            <a:pPr algn="ctr"/>
            <a:r>
              <a:rPr lang="fr-FR" sz="1100" dirty="0"/>
              <a:t>« Meilleure accélération </a:t>
            </a:r>
          </a:p>
          <a:p>
            <a:pPr algn="ctr"/>
            <a:r>
              <a:rPr lang="fr-FR" sz="1100" dirty="0"/>
              <a:t>à l’international »</a:t>
            </a:r>
          </a:p>
          <a:p>
            <a:pPr algn="ctr"/>
            <a:r>
              <a:rPr lang="fr-FR" sz="1100" dirty="0"/>
              <a:t>Du MOCI </a:t>
            </a:r>
          </a:p>
        </p:txBody>
      </p:sp>
      <p:pic>
        <p:nvPicPr>
          <p:cNvPr id="62" name="Image 61">
            <a:extLst>
              <a:ext uri="{FF2B5EF4-FFF2-40B4-BE49-F238E27FC236}">
                <a16:creationId xmlns:a16="http://schemas.microsoft.com/office/drawing/2014/main" id="{192366CD-EF77-0544-A4E3-76A7875FB6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1096" y="1580506"/>
            <a:ext cx="804727" cy="655966"/>
          </a:xfrm>
          <a:prstGeom prst="rect">
            <a:avLst/>
          </a:prstGeom>
        </p:spPr>
      </p:pic>
      <p:pic>
        <p:nvPicPr>
          <p:cNvPr id="63" name="Image 62">
            <a:extLst>
              <a:ext uri="{FF2B5EF4-FFF2-40B4-BE49-F238E27FC236}">
                <a16:creationId xmlns:a16="http://schemas.microsoft.com/office/drawing/2014/main" id="{C08ECDDC-D800-DF4E-933A-8A83CACC7E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34144" y="1580506"/>
            <a:ext cx="804727" cy="655966"/>
          </a:xfrm>
          <a:prstGeom prst="rect">
            <a:avLst/>
          </a:prstGeom>
        </p:spPr>
      </p:pic>
      <p:pic>
        <p:nvPicPr>
          <p:cNvPr id="64" name="Image 63">
            <a:extLst>
              <a:ext uri="{FF2B5EF4-FFF2-40B4-BE49-F238E27FC236}">
                <a16:creationId xmlns:a16="http://schemas.microsoft.com/office/drawing/2014/main" id="{8717C102-242B-4E4B-9CC5-A0D29602A8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7192" y="1580506"/>
            <a:ext cx="804727" cy="655966"/>
          </a:xfrm>
          <a:prstGeom prst="rect">
            <a:avLst/>
          </a:prstGeom>
        </p:spPr>
      </p:pic>
      <p:pic>
        <p:nvPicPr>
          <p:cNvPr id="65" name="Image 64">
            <a:extLst>
              <a:ext uri="{FF2B5EF4-FFF2-40B4-BE49-F238E27FC236}">
                <a16:creationId xmlns:a16="http://schemas.microsoft.com/office/drawing/2014/main" id="{7E9DA465-709D-6845-AF2F-B23077106D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0240" y="1580506"/>
            <a:ext cx="804727" cy="655966"/>
          </a:xfrm>
          <a:prstGeom prst="rect">
            <a:avLst/>
          </a:prstGeom>
        </p:spPr>
      </p:pic>
      <p:pic>
        <p:nvPicPr>
          <p:cNvPr id="66" name="Image 65">
            <a:extLst>
              <a:ext uri="{FF2B5EF4-FFF2-40B4-BE49-F238E27FC236}">
                <a16:creationId xmlns:a16="http://schemas.microsoft.com/office/drawing/2014/main" id="{9232A393-B346-704E-99AE-4F6CDE3B88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53286" y="1580506"/>
            <a:ext cx="804727" cy="655966"/>
          </a:xfrm>
          <a:prstGeom prst="rect">
            <a:avLst/>
          </a:prstGeom>
        </p:spPr>
      </p:pic>
      <p:pic>
        <p:nvPicPr>
          <p:cNvPr id="67" name="Image 66">
            <a:extLst>
              <a:ext uri="{FF2B5EF4-FFF2-40B4-BE49-F238E27FC236}">
                <a16:creationId xmlns:a16="http://schemas.microsoft.com/office/drawing/2014/main" id="{8A60C3E4-D1EC-A647-8D81-1A50221A25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164" y="3186154"/>
            <a:ext cx="804727" cy="655966"/>
          </a:xfrm>
          <a:prstGeom prst="rect">
            <a:avLst/>
          </a:prstGeom>
        </p:spPr>
      </p:pic>
      <p:pic>
        <p:nvPicPr>
          <p:cNvPr id="68" name="Image 67">
            <a:extLst>
              <a:ext uri="{FF2B5EF4-FFF2-40B4-BE49-F238E27FC236}">
                <a16:creationId xmlns:a16="http://schemas.microsoft.com/office/drawing/2014/main" id="{83696600-2022-A542-A661-8C4834F1D7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1912" y="3186154"/>
            <a:ext cx="804727" cy="655966"/>
          </a:xfrm>
          <a:prstGeom prst="rect">
            <a:avLst/>
          </a:prstGeom>
        </p:spPr>
      </p:pic>
      <p:pic>
        <p:nvPicPr>
          <p:cNvPr id="69" name="Image 68">
            <a:extLst>
              <a:ext uri="{FF2B5EF4-FFF2-40B4-BE49-F238E27FC236}">
                <a16:creationId xmlns:a16="http://schemas.microsoft.com/office/drawing/2014/main" id="{D89D40A6-3BAB-5D4C-9F9A-C255ED77FF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8660" y="3186154"/>
            <a:ext cx="804727" cy="655966"/>
          </a:xfrm>
          <a:prstGeom prst="rect">
            <a:avLst/>
          </a:prstGeom>
        </p:spPr>
      </p:pic>
      <p:pic>
        <p:nvPicPr>
          <p:cNvPr id="70" name="Image 69">
            <a:extLst>
              <a:ext uri="{FF2B5EF4-FFF2-40B4-BE49-F238E27FC236}">
                <a16:creationId xmlns:a16="http://schemas.microsoft.com/office/drawing/2014/main" id="{EC048BDB-D843-6342-A0C6-4300CEAA13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5408" y="3186154"/>
            <a:ext cx="804727" cy="655966"/>
          </a:xfrm>
          <a:prstGeom prst="rect">
            <a:avLst/>
          </a:prstGeom>
        </p:spPr>
      </p:pic>
      <p:pic>
        <p:nvPicPr>
          <p:cNvPr id="71" name="Image 70">
            <a:extLst>
              <a:ext uri="{FF2B5EF4-FFF2-40B4-BE49-F238E27FC236}">
                <a16:creationId xmlns:a16="http://schemas.microsoft.com/office/drawing/2014/main" id="{9F5A86B2-30CE-D84C-94CD-5F2031E094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62156" y="3186154"/>
            <a:ext cx="804727" cy="655966"/>
          </a:xfrm>
          <a:prstGeom prst="rect">
            <a:avLst/>
          </a:prstGeom>
        </p:spPr>
      </p:pic>
      <p:pic>
        <p:nvPicPr>
          <p:cNvPr id="72" name="Image 71">
            <a:extLst>
              <a:ext uri="{FF2B5EF4-FFF2-40B4-BE49-F238E27FC236}">
                <a16:creationId xmlns:a16="http://schemas.microsoft.com/office/drawing/2014/main" id="{F7773821-976F-614F-9146-8C583BD99F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8904" y="3186154"/>
            <a:ext cx="804727" cy="655966"/>
          </a:xfrm>
          <a:prstGeom prst="rect">
            <a:avLst/>
          </a:prstGeom>
        </p:spPr>
      </p:pic>
      <p:pic>
        <p:nvPicPr>
          <p:cNvPr id="73" name="Image 72">
            <a:extLst>
              <a:ext uri="{FF2B5EF4-FFF2-40B4-BE49-F238E27FC236}">
                <a16:creationId xmlns:a16="http://schemas.microsoft.com/office/drawing/2014/main" id="{B089A03F-5F34-F844-B4E5-6D1EB84710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55651" y="3186154"/>
            <a:ext cx="804727" cy="655966"/>
          </a:xfrm>
          <a:prstGeom prst="rect">
            <a:avLst/>
          </a:prstGeom>
        </p:spPr>
      </p:pic>
      <p:sp>
        <p:nvSpPr>
          <p:cNvPr id="76" name="Triangle 75">
            <a:extLst>
              <a:ext uri="{FF2B5EF4-FFF2-40B4-BE49-F238E27FC236}">
                <a16:creationId xmlns:a16="http://schemas.microsoft.com/office/drawing/2014/main" id="{BA1540B7-4621-1748-9E65-0D9F6C61ACAB}"/>
              </a:ext>
            </a:extLst>
          </p:cNvPr>
          <p:cNvSpPr/>
          <p:nvPr/>
        </p:nvSpPr>
        <p:spPr>
          <a:xfrm rot="5400000">
            <a:off x="2480429" y="180801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Triangle 78">
            <a:extLst>
              <a:ext uri="{FF2B5EF4-FFF2-40B4-BE49-F238E27FC236}">
                <a16:creationId xmlns:a16="http://schemas.microsoft.com/office/drawing/2014/main" id="{0F030F3E-9492-7E4D-AD32-9D63933A23EB}"/>
              </a:ext>
            </a:extLst>
          </p:cNvPr>
          <p:cNvSpPr/>
          <p:nvPr/>
        </p:nvSpPr>
        <p:spPr>
          <a:xfrm rot="5400000">
            <a:off x="4245729" y="180801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Triangle 79">
            <a:extLst>
              <a:ext uri="{FF2B5EF4-FFF2-40B4-BE49-F238E27FC236}">
                <a16:creationId xmlns:a16="http://schemas.microsoft.com/office/drawing/2014/main" id="{848646F1-0B0E-8947-BFAF-0A814BCF4E36}"/>
              </a:ext>
            </a:extLst>
          </p:cNvPr>
          <p:cNvSpPr/>
          <p:nvPr/>
        </p:nvSpPr>
        <p:spPr>
          <a:xfrm rot="5400000">
            <a:off x="6017379" y="180801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Triangle 80">
            <a:extLst>
              <a:ext uri="{FF2B5EF4-FFF2-40B4-BE49-F238E27FC236}">
                <a16:creationId xmlns:a16="http://schemas.microsoft.com/office/drawing/2014/main" id="{CABEE9BF-6E5C-0F45-A321-9BB59FAD64B0}"/>
              </a:ext>
            </a:extLst>
          </p:cNvPr>
          <p:cNvSpPr/>
          <p:nvPr/>
        </p:nvSpPr>
        <p:spPr>
          <a:xfrm rot="5400000">
            <a:off x="7827129" y="180801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riangle 81">
            <a:extLst>
              <a:ext uri="{FF2B5EF4-FFF2-40B4-BE49-F238E27FC236}">
                <a16:creationId xmlns:a16="http://schemas.microsoft.com/office/drawing/2014/main" id="{31820307-9F18-7E48-B337-D3826A94F7F2}"/>
              </a:ext>
            </a:extLst>
          </p:cNvPr>
          <p:cNvSpPr/>
          <p:nvPr/>
        </p:nvSpPr>
        <p:spPr>
          <a:xfrm rot="5400000">
            <a:off x="9541629" y="180801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Triangle 82">
            <a:extLst>
              <a:ext uri="{FF2B5EF4-FFF2-40B4-BE49-F238E27FC236}">
                <a16:creationId xmlns:a16="http://schemas.microsoft.com/office/drawing/2014/main" id="{B477B132-17C6-6B40-8B9F-FEDD3F24127E}"/>
              </a:ext>
            </a:extLst>
          </p:cNvPr>
          <p:cNvSpPr/>
          <p:nvPr/>
        </p:nvSpPr>
        <p:spPr>
          <a:xfrm rot="5400000">
            <a:off x="11179929" y="180801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Triangle 85">
            <a:extLst>
              <a:ext uri="{FF2B5EF4-FFF2-40B4-BE49-F238E27FC236}">
                <a16:creationId xmlns:a16="http://schemas.microsoft.com/office/drawing/2014/main" id="{062567CB-0519-6247-B2C8-395BFB45DB1B}"/>
              </a:ext>
            </a:extLst>
          </p:cNvPr>
          <p:cNvSpPr/>
          <p:nvPr/>
        </p:nvSpPr>
        <p:spPr>
          <a:xfrm rot="5400000">
            <a:off x="1661823" y="345393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Triangle 86">
            <a:extLst>
              <a:ext uri="{FF2B5EF4-FFF2-40B4-BE49-F238E27FC236}">
                <a16:creationId xmlns:a16="http://schemas.microsoft.com/office/drawing/2014/main" id="{1C87FCFC-FD33-AA47-AFB1-C2857595172D}"/>
              </a:ext>
            </a:extLst>
          </p:cNvPr>
          <p:cNvSpPr/>
          <p:nvPr/>
        </p:nvSpPr>
        <p:spPr>
          <a:xfrm rot="5400000">
            <a:off x="3429663" y="345393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Triangle 87">
            <a:extLst>
              <a:ext uri="{FF2B5EF4-FFF2-40B4-BE49-F238E27FC236}">
                <a16:creationId xmlns:a16="http://schemas.microsoft.com/office/drawing/2014/main" id="{DF4A85D3-E1A3-DD44-8ABE-43D089E3D2EC}"/>
              </a:ext>
            </a:extLst>
          </p:cNvPr>
          <p:cNvSpPr/>
          <p:nvPr/>
        </p:nvSpPr>
        <p:spPr>
          <a:xfrm rot="5400000">
            <a:off x="5171377" y="345393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Triangle 88">
            <a:extLst>
              <a:ext uri="{FF2B5EF4-FFF2-40B4-BE49-F238E27FC236}">
                <a16:creationId xmlns:a16="http://schemas.microsoft.com/office/drawing/2014/main" id="{4FCAEEA8-3798-064A-A891-AD03ECF3277C}"/>
              </a:ext>
            </a:extLst>
          </p:cNvPr>
          <p:cNvSpPr/>
          <p:nvPr/>
        </p:nvSpPr>
        <p:spPr>
          <a:xfrm rot="5400000">
            <a:off x="6921800" y="345393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Triangle 89">
            <a:extLst>
              <a:ext uri="{FF2B5EF4-FFF2-40B4-BE49-F238E27FC236}">
                <a16:creationId xmlns:a16="http://schemas.microsoft.com/office/drawing/2014/main" id="{C150A218-ED1A-E847-9D47-F20A19E5EB8D}"/>
              </a:ext>
            </a:extLst>
          </p:cNvPr>
          <p:cNvSpPr/>
          <p:nvPr/>
        </p:nvSpPr>
        <p:spPr>
          <a:xfrm rot="5400000">
            <a:off x="8628680" y="345393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Triangle 90">
            <a:extLst>
              <a:ext uri="{FF2B5EF4-FFF2-40B4-BE49-F238E27FC236}">
                <a16:creationId xmlns:a16="http://schemas.microsoft.com/office/drawing/2014/main" id="{8CEA898F-CB5B-0340-B469-EC0535D69197}"/>
              </a:ext>
            </a:extLst>
          </p:cNvPr>
          <p:cNvSpPr/>
          <p:nvPr/>
        </p:nvSpPr>
        <p:spPr>
          <a:xfrm rot="5400000">
            <a:off x="10335560" y="3453932"/>
            <a:ext cx="193010" cy="183430"/>
          </a:xfrm>
          <a:prstGeom prst="triangle">
            <a:avLst/>
          </a:prstGeom>
          <a:solidFill>
            <a:srgbClr val="166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1B12516-5AED-DD41-A813-8207C3274BD1}"/>
              </a:ext>
            </a:extLst>
          </p:cNvPr>
          <p:cNvSpPr>
            <a:spLocks/>
          </p:cNvSpPr>
          <p:nvPr/>
        </p:nvSpPr>
        <p:spPr>
          <a:xfrm>
            <a:off x="379832" y="4646255"/>
            <a:ext cx="2075262" cy="2038659"/>
          </a:xfrm>
          <a:prstGeom prst="ellipse">
            <a:avLst/>
          </a:prstGeom>
          <a:blipFill>
            <a:blip r:embed="rId5" cstate="print">
              <a:extLst>
                <a:ext uri="{28A0092B-C50C-407E-A947-70E740481C1C}">
                  <a14:useLocalDpi xmlns:a14="http://schemas.microsoft.com/office/drawing/2010/main"/>
                </a:ext>
              </a:extLst>
            </a:blip>
            <a:stretch>
              <a:fillRect/>
            </a:stretch>
          </a:blipFill>
          <a:ln w="25400">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noAutofit/>
          </a:bodyPr>
          <a:lstStyle/>
          <a:p>
            <a:pPr algn="ctr"/>
            <a:endParaRPr lang="fr-FR"/>
          </a:p>
        </p:txBody>
      </p:sp>
      <p:pic>
        <p:nvPicPr>
          <p:cNvPr id="48" name="Image 47">
            <a:extLst>
              <a:ext uri="{FF2B5EF4-FFF2-40B4-BE49-F238E27FC236}">
                <a16:creationId xmlns:a16="http://schemas.microsoft.com/office/drawing/2014/main" id="{95B77B9F-8310-CB48-8D51-127066FC1B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50" name="ZoneTexte 49"/>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39</a:t>
            </a:r>
          </a:p>
        </p:txBody>
      </p:sp>
    </p:spTree>
    <p:extLst>
      <p:ext uri="{BB962C8B-B14F-4D97-AF65-F5344CB8AC3E}">
        <p14:creationId xmlns:p14="http://schemas.microsoft.com/office/powerpoint/2010/main" val="3535956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52" y="1495399"/>
            <a:ext cx="2166368" cy="2410648"/>
          </a:xfrm>
          <a:prstGeom prst="rect">
            <a:avLst/>
          </a:prstGeom>
        </p:spPr>
      </p:pic>
      <p:sp>
        <p:nvSpPr>
          <p:cNvPr id="8" name="Ellipse 7"/>
          <p:cNvSpPr/>
          <p:nvPr/>
        </p:nvSpPr>
        <p:spPr>
          <a:xfrm rot="19899080">
            <a:off x="947154" y="3060165"/>
            <a:ext cx="1337310" cy="651510"/>
          </a:xfrm>
          <a:prstGeom prst="ellipse">
            <a:avLst/>
          </a:prstGeom>
          <a:noFill/>
          <a:ln w="28575">
            <a:solidFill>
              <a:srgbClr val="35B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25" name="Imag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pic>
        <p:nvPicPr>
          <p:cNvPr id="21" name="Image 20">
            <a:extLst>
              <a:ext uri="{FF2B5EF4-FFF2-40B4-BE49-F238E27FC236}">
                <a16:creationId xmlns:a16="http://schemas.microsoft.com/office/drawing/2014/main" id="{95B77B9F-8310-CB48-8D51-127066FC1B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22" name="ZoneTexte 21"/>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41</a:t>
            </a:r>
          </a:p>
        </p:txBody>
      </p:sp>
      <p:sp>
        <p:nvSpPr>
          <p:cNvPr id="23" name="Rectangle 22"/>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LES COMPRESSEURS ENOGIA PLUS PERFORMANTS </a:t>
            </a:r>
            <a:br>
              <a:rPr lang="fr-FR" sz="2800" b="1" dirty="0">
                <a:solidFill>
                  <a:schemeClr val="bg1"/>
                </a:solidFill>
                <a:latin typeface="Abel" panose="02000506030000020004" pitchFamily="2" charset="0"/>
              </a:rPr>
            </a:br>
            <a:r>
              <a:rPr lang="fr-FR" sz="2800" b="1" dirty="0">
                <a:solidFill>
                  <a:schemeClr val="bg1"/>
                </a:solidFill>
                <a:latin typeface="Abel" panose="02000506030000020004" pitchFamily="2" charset="0"/>
              </a:rPr>
              <a:t>que les autres modèles du secteur </a:t>
            </a:r>
          </a:p>
        </p:txBody>
      </p:sp>
      <p:sp>
        <p:nvSpPr>
          <p:cNvPr id="27" name="Rectangle 26"/>
          <p:cNvSpPr/>
          <p:nvPr/>
        </p:nvSpPr>
        <p:spPr>
          <a:xfrm>
            <a:off x="3454467" y="1253478"/>
            <a:ext cx="9051368" cy="369332"/>
          </a:xfrm>
          <a:prstGeom prst="rect">
            <a:avLst/>
          </a:prstGeom>
        </p:spPr>
        <p:txBody>
          <a:bodyPr wrap="square">
            <a:spAutoFit/>
          </a:bodyPr>
          <a:lstStyle/>
          <a:p>
            <a:r>
              <a:rPr lang="fr-FR" b="1" dirty="0">
                <a:solidFill>
                  <a:srgbClr val="336D84"/>
                </a:solidFill>
              </a:rPr>
              <a:t>Performance des compresseurs ENOGIA comparés aux autres modèles du secteur </a:t>
            </a:r>
          </a:p>
        </p:txBody>
      </p:sp>
      <p:pic>
        <p:nvPicPr>
          <p:cNvPr id="26" name="Image 25"/>
          <p:cNvPicPr/>
          <p:nvPr/>
        </p:nvPicPr>
        <p:blipFill>
          <a:blip r:embed="rId6">
            <a:extLst>
              <a:ext uri="{28A0092B-C50C-407E-A947-70E740481C1C}">
                <a14:useLocalDpi xmlns:a14="http://schemas.microsoft.com/office/drawing/2010/main"/>
              </a:ext>
            </a:extLst>
          </a:blip>
          <a:srcRect/>
          <a:stretch>
            <a:fillRect/>
          </a:stretch>
        </p:blipFill>
        <p:spPr bwMode="auto">
          <a:xfrm>
            <a:off x="2358957" y="1890611"/>
            <a:ext cx="9552046" cy="4608783"/>
          </a:xfrm>
          <a:prstGeom prst="rect">
            <a:avLst/>
          </a:prstGeom>
          <a:noFill/>
        </p:spPr>
      </p:pic>
    </p:spTree>
    <p:extLst>
      <p:ext uri="{BB962C8B-B14F-4D97-AF65-F5344CB8AC3E}">
        <p14:creationId xmlns:p14="http://schemas.microsoft.com/office/powerpoint/2010/main" val="2701188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0"/>
          </p:nvPr>
        </p:nvSpPr>
        <p:spPr/>
        <p:txBody>
          <a:bodyPr/>
          <a:lstStyle/>
          <a:p>
            <a:endParaRPr lang="fr-FR"/>
          </a:p>
        </p:txBody>
      </p:sp>
      <p:sp>
        <p:nvSpPr>
          <p:cNvPr id="10" name="Rectangle 9">
            <a:extLst>
              <a:ext uri="{FF2B5EF4-FFF2-40B4-BE49-F238E27FC236}">
                <a16:creationId xmlns:a16="http://schemas.microsoft.com/office/drawing/2014/main" id="{4F206437-1318-DC46-B41D-10BE50F58E0D}"/>
              </a:ext>
            </a:extLst>
          </p:cNvPr>
          <p:cNvSpPr/>
          <p:nvPr/>
        </p:nvSpPr>
        <p:spPr>
          <a:xfrm>
            <a:off x="6096001" y="0"/>
            <a:ext cx="6095998" cy="6901542"/>
          </a:xfrm>
          <a:prstGeom prst="rect">
            <a:avLst/>
          </a:prstGeom>
          <a:solidFill>
            <a:srgbClr val="004965"/>
          </a:solidFill>
          <a:ln w="12700" cap="flat" cmpd="sng" algn="ctr">
            <a:solidFill>
              <a:srgbClr val="00496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Espace réservé du contenu 2">
            <a:extLst>
              <a:ext uri="{FF2B5EF4-FFF2-40B4-BE49-F238E27FC236}">
                <a16:creationId xmlns:a16="http://schemas.microsoft.com/office/drawing/2014/main" id="{C0B24A19-B5BD-204A-BA25-C743FA0B0097}"/>
              </a:ext>
            </a:extLst>
          </p:cNvPr>
          <p:cNvSpPr txBox="1">
            <a:spLocks/>
          </p:cNvSpPr>
          <p:nvPr/>
        </p:nvSpPr>
        <p:spPr>
          <a:xfrm>
            <a:off x="6005946" y="2867897"/>
            <a:ext cx="5285509" cy="2438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endParaRPr kumimoji="0" lang="fr-FR" sz="2000" b="0" i="0" u="none" strike="noStrike" kern="1200" cap="none" spc="0" normalizeH="0" baseline="0" noProof="0">
              <a:ln>
                <a:noFill/>
              </a:ln>
              <a:solidFill>
                <a:srgbClr val="35B4AD"/>
              </a:solidFill>
              <a:effectLst/>
              <a:uLnTx/>
              <a:uFillTx/>
              <a:latin typeface="Roboto" panose="02000000000000000000" pitchFamily="2" charset="0"/>
              <a:cs typeface="+mn-cs"/>
            </a:endParaRPr>
          </a:p>
        </p:txBody>
      </p:sp>
      <p:pic>
        <p:nvPicPr>
          <p:cNvPr id="13" name="Imag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55408" y="6319143"/>
            <a:ext cx="324548" cy="332214"/>
          </a:xfrm>
          <a:prstGeom prst="rect">
            <a:avLst/>
          </a:prstGeom>
        </p:spPr>
      </p:pic>
      <p:sp>
        <p:nvSpPr>
          <p:cNvPr id="16" name="Espace réservé du contenu 2">
            <a:extLst>
              <a:ext uri="{FF2B5EF4-FFF2-40B4-BE49-F238E27FC236}">
                <a16:creationId xmlns:a16="http://schemas.microsoft.com/office/drawing/2014/main" id="{5E4E4B82-62BE-E042-A690-3C7E81F56F74}"/>
              </a:ext>
            </a:extLst>
          </p:cNvPr>
          <p:cNvSpPr txBox="1">
            <a:spLocks/>
          </p:cNvSpPr>
          <p:nvPr/>
        </p:nvSpPr>
        <p:spPr>
          <a:xfrm>
            <a:off x="6143312" y="0"/>
            <a:ext cx="6096000"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lang="fr-FR" sz="20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a:buNone/>
              <a:defRPr lang="fr-FR" sz="1600" b="0" i="0" kern="1200">
                <a:solidFill>
                  <a:schemeClr val="tx1"/>
                </a:solidFill>
                <a:latin typeface="+mn-lt"/>
                <a:ea typeface="Roboto Light" panose="02000000000000000000" pitchFamily="2" charset="0"/>
                <a:cs typeface="+mn-cs"/>
              </a:defRPr>
            </a:lvl2pPr>
            <a:lvl3pPr marL="914400" indent="0" algn="l" defTabSz="914400" rtl="0" eaLnBrk="1" latinLnBrk="0" hangingPunct="1">
              <a:lnSpc>
                <a:spcPct val="90000"/>
              </a:lnSpc>
              <a:spcBef>
                <a:spcPts val="500"/>
              </a:spcBef>
              <a:buFont typeface="Arial"/>
              <a:buNone/>
              <a:defRPr lang="fr-FR" sz="1600" b="0" i="0" kern="1200">
                <a:solidFill>
                  <a:schemeClr val="tx1"/>
                </a:solidFill>
                <a:latin typeface="+mn-lt"/>
                <a:ea typeface="Roboto Light" panose="02000000000000000000" pitchFamily="2" charset="0"/>
                <a:cs typeface="+mn-cs"/>
              </a:defRPr>
            </a:lvl3pPr>
            <a:lvl4pPr marL="1371600" indent="0" algn="l" defTabSz="914400" rtl="0" eaLnBrk="1" latinLnBrk="0" hangingPunct="1">
              <a:lnSpc>
                <a:spcPct val="90000"/>
              </a:lnSpc>
              <a:spcBef>
                <a:spcPts val="500"/>
              </a:spcBef>
              <a:buFont typeface="Arial"/>
              <a:buNone/>
              <a:defRPr lang="fr-FR" sz="1600" b="0" i="0" kern="1200">
                <a:solidFill>
                  <a:schemeClr val="tx1"/>
                </a:solidFill>
                <a:latin typeface="+mn-lt"/>
                <a:ea typeface="Roboto Light" panose="02000000000000000000" pitchFamily="2" charset="0"/>
                <a:cs typeface="+mn-cs"/>
              </a:defRPr>
            </a:lvl4pPr>
            <a:lvl5pPr marL="1828800" indent="0" algn="l" defTabSz="914400" rtl="0" eaLnBrk="1" latinLnBrk="0" hangingPunct="1">
              <a:lnSpc>
                <a:spcPct val="90000"/>
              </a:lnSpc>
              <a:spcBef>
                <a:spcPts val="500"/>
              </a:spcBef>
              <a:buFont typeface="Arial"/>
              <a:buNone/>
              <a:defRPr lang="fr-FR" sz="1600" b="0" i="0" kern="1200">
                <a:solidFill>
                  <a:schemeClr val="tx1"/>
                </a:solidFill>
                <a:latin typeface="+mn-lt"/>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00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fr-FR"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endParaRPr kumimoji="0" lang="fr-FR" sz="2400" b="0" i="0" u="none" strike="noStrike" kern="0" cap="none" spc="0" normalizeH="0" baseline="0" noProof="0" dirty="0">
              <a:ln>
                <a:noFill/>
              </a:ln>
              <a:solidFill>
                <a:srgbClr val="35B4AD"/>
              </a:solidFill>
              <a:effectLst/>
              <a:uLnTx/>
              <a:uFillTx/>
              <a:latin typeface="Calibri" panose="020F0502020204030204"/>
              <a:ea typeface="+mn-ea"/>
              <a:cs typeface="+mn-cs"/>
            </a:endParaRPr>
          </a:p>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endParaRPr lang="fr-FR" sz="2400" kern="0" dirty="0">
              <a:solidFill>
                <a:srgbClr val="35B4AD"/>
              </a:solidFill>
              <a:latin typeface="Calibri" panose="020F0502020204030204"/>
            </a:endParaRPr>
          </a:p>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endParaRPr kumimoji="0" lang="fr-FR" sz="2400" b="0" i="0" u="none" strike="noStrike" kern="0" cap="none" spc="0" normalizeH="0" baseline="0" noProof="0" dirty="0">
              <a:ln>
                <a:noFill/>
              </a:ln>
              <a:solidFill>
                <a:srgbClr val="35B4AD"/>
              </a:solidFill>
              <a:effectLst/>
              <a:uLnTx/>
              <a:uFillTx/>
              <a:latin typeface="Calibri" panose="020F0502020204030204"/>
              <a:ea typeface="+mn-ea"/>
              <a:cs typeface="+mn-cs"/>
            </a:endParaRPr>
          </a:p>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endParaRPr lang="fr-FR" sz="2400" kern="0" dirty="0">
              <a:solidFill>
                <a:srgbClr val="35B4AD"/>
              </a:solidFill>
              <a:latin typeface="Calibri" panose="020F0502020204030204"/>
            </a:endParaRPr>
          </a:p>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endParaRPr kumimoji="0" lang="fr-FR" sz="2400" b="0" i="0" u="none" strike="noStrike" kern="0" cap="none" spc="0" normalizeH="0" baseline="0" noProof="0" dirty="0">
              <a:ln>
                <a:noFill/>
              </a:ln>
              <a:solidFill>
                <a:srgbClr val="35B4AD"/>
              </a:solidFill>
              <a:effectLst/>
              <a:uLnTx/>
              <a:uFillTx/>
              <a:latin typeface="Calibri" panose="020F0502020204030204"/>
              <a:ea typeface="+mn-ea"/>
              <a:cs typeface="+mn-cs"/>
            </a:endParaRPr>
          </a:p>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r>
              <a:rPr lang="fr-FR" sz="2400" dirty="0">
                <a:solidFill>
                  <a:srgbClr val="35B4AD"/>
                </a:solidFill>
                <a:latin typeface="Calibri" panose="020F0502020204030204"/>
              </a:rPr>
              <a:t>ENOGIA </a:t>
            </a:r>
          </a:p>
          <a:p>
            <a:pPr marL="36000" marR="0" lvl="0" indent="0" algn="ctr" defTabSz="407526" rtl="0" eaLnBrk="1" fontAlgn="base" latinLnBrk="0" hangingPunct="1">
              <a:lnSpc>
                <a:spcPct val="90000"/>
              </a:lnSpc>
              <a:spcBef>
                <a:spcPts val="635"/>
              </a:spcBef>
              <a:spcAft>
                <a:spcPct val="0"/>
              </a:spcAft>
              <a:buClr>
                <a:srgbClr val="669900"/>
              </a:buClr>
              <a:buSzPct val="100000"/>
              <a:buFont typeface="Arial"/>
              <a:buNone/>
              <a:tabLst/>
              <a:defRPr/>
            </a:pPr>
            <a:r>
              <a:rPr kumimoji="0" lang="fr-FR" sz="1800" b="0" i="0" u="none" strike="noStrike" kern="0" cap="none" spc="0" normalizeH="0" baseline="0" noProof="0" dirty="0">
                <a:ln>
                  <a:noFill/>
                </a:ln>
                <a:solidFill>
                  <a:srgbClr val="FFFFFF"/>
                </a:solidFill>
                <a:effectLst/>
                <a:uLnTx/>
                <a:uFillTx/>
                <a:latin typeface="Calibri" panose="020F0502020204030204"/>
                <a:ea typeface="Roboto" panose="02000000000000000000" pitchFamily="2" charset="0"/>
                <a:cs typeface="+mn-cs"/>
              </a:rPr>
              <a:t>19 Avenue Paul Héroult</a:t>
            </a:r>
          </a:p>
          <a:p>
            <a:pPr marL="36000" marR="0" lvl="1" indent="0" algn="ctr" defTabSz="407526" rtl="0" eaLnBrk="1" fontAlgn="base" latinLnBrk="0" hangingPunct="1">
              <a:lnSpc>
                <a:spcPct val="90000"/>
              </a:lnSpc>
              <a:spcBef>
                <a:spcPts val="454"/>
              </a:spcBef>
              <a:spcAft>
                <a:spcPct val="0"/>
              </a:spcAft>
              <a:buClr>
                <a:srgbClr val="000000"/>
              </a:buClr>
              <a:buSzPct val="100000"/>
              <a:buFont typeface="Arial"/>
              <a:buNone/>
              <a:tabLst/>
              <a:defRPr/>
            </a:pPr>
            <a:r>
              <a:rPr kumimoji="0" lang="fr-FR" sz="1800" b="0" i="0" u="none" strike="noStrike" kern="0" cap="none" spc="0" normalizeH="0" baseline="0" noProof="0" dirty="0">
                <a:ln>
                  <a:noFill/>
                </a:ln>
                <a:solidFill>
                  <a:srgbClr val="FFFFFF"/>
                </a:solidFill>
                <a:effectLst/>
                <a:uLnTx/>
                <a:uFillTx/>
                <a:latin typeface="Calibri" panose="020F0502020204030204"/>
                <a:ea typeface="Roboto" panose="02000000000000000000" pitchFamily="2" charset="0"/>
                <a:cs typeface="+mn-cs"/>
              </a:rPr>
              <a:t>13015 Marseille</a:t>
            </a:r>
          </a:p>
          <a:p>
            <a:pPr marL="36000" marR="0" lvl="1" indent="0" algn="ctr" defTabSz="407526" rtl="0" eaLnBrk="1" fontAlgn="base" latinLnBrk="0" hangingPunct="1">
              <a:lnSpc>
                <a:spcPct val="90000"/>
              </a:lnSpc>
              <a:spcBef>
                <a:spcPts val="454"/>
              </a:spcBef>
              <a:spcAft>
                <a:spcPct val="0"/>
              </a:spcAft>
              <a:buClr>
                <a:srgbClr val="000000"/>
              </a:buClr>
              <a:buSzPct val="100000"/>
              <a:buFont typeface="Arial"/>
              <a:buNone/>
              <a:tabLst/>
              <a:defRPr/>
            </a:pPr>
            <a:r>
              <a:rPr kumimoji="0" lang="fr-FR" sz="1800" b="0" i="0" u="none" strike="noStrike" kern="0" cap="none" spc="0" normalizeH="0" baseline="0" noProof="0" dirty="0">
                <a:ln>
                  <a:noFill/>
                </a:ln>
                <a:solidFill>
                  <a:srgbClr val="FFFFFF"/>
                </a:solidFill>
                <a:effectLst/>
                <a:uLnTx/>
                <a:uFillTx/>
                <a:latin typeface="Calibri" panose="020F0502020204030204"/>
                <a:ea typeface="Roboto" panose="02000000000000000000" pitchFamily="2" charset="0"/>
                <a:cs typeface="+mn-cs"/>
              </a:rPr>
              <a:t>France</a:t>
            </a:r>
          </a:p>
          <a:p>
            <a:pPr marL="36000" lvl="1" algn="ctr" defTabSz="407526" fontAlgn="base">
              <a:spcBef>
                <a:spcPts val="454"/>
              </a:spcBef>
              <a:spcAft>
                <a:spcPct val="0"/>
              </a:spcAft>
              <a:buClr>
                <a:srgbClr val="000000"/>
              </a:buClr>
              <a:buSzPct val="100000"/>
              <a:defRPr/>
            </a:pPr>
            <a:br>
              <a:rPr lang="fr-FR" sz="1800" kern="0" dirty="0">
                <a:solidFill>
                  <a:srgbClr val="FFFFFF"/>
                </a:solidFill>
                <a:latin typeface="Calibri" panose="020F0502020204030204"/>
                <a:ea typeface="Roboto" panose="02000000000000000000" pitchFamily="2" charset="0"/>
              </a:rPr>
            </a:br>
            <a:r>
              <a:rPr lang="fr-FR" sz="1800" kern="0" dirty="0">
                <a:solidFill>
                  <a:srgbClr val="FFFFFF"/>
                </a:solidFill>
                <a:latin typeface="Calibri" panose="020F0502020204030204"/>
                <a:ea typeface="Roboto" panose="02000000000000000000" pitchFamily="2" charset="0"/>
              </a:rPr>
              <a:t>www.enogia.com</a:t>
            </a:r>
            <a:endParaRPr kumimoji="0" lang="fr-FR" sz="1800" b="0" i="0" u="none" strike="noStrike" kern="1200" cap="none" spc="0" normalizeH="0" baseline="0" noProof="0" dirty="0">
              <a:ln>
                <a:noFill/>
              </a:ln>
              <a:solidFill>
                <a:srgbClr val="FFFFFF"/>
              </a:solidFill>
              <a:effectLst/>
              <a:uLnTx/>
              <a:uFillTx/>
              <a:latin typeface="Calibri" panose="020F0502020204030204"/>
              <a:ea typeface="Roboto" panose="02000000000000000000" pitchFamily="2" charset="0"/>
              <a:cs typeface="+mn-cs"/>
            </a:endParaRPr>
          </a:p>
        </p:txBody>
      </p:sp>
      <p:pic>
        <p:nvPicPr>
          <p:cNvPr id="17" name="Image 16">
            <a:extLst>
              <a:ext uri="{FF2B5EF4-FFF2-40B4-BE49-F238E27FC236}">
                <a16:creationId xmlns:a16="http://schemas.microsoft.com/office/drawing/2014/main" id="{BEDD19E9-C02B-9446-9CFB-3EF2D8BF86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
            <a:ext cx="6096000" cy="6901543"/>
          </a:xfrm>
          <a:prstGeom prst="rect">
            <a:avLst/>
          </a:prstGeom>
        </p:spPr>
      </p:pic>
    </p:spTree>
    <p:extLst>
      <p:ext uri="{BB962C8B-B14F-4D97-AF65-F5344CB8AC3E}">
        <p14:creationId xmlns:p14="http://schemas.microsoft.com/office/powerpoint/2010/main" val="2348527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9" name="Rectangle 8"/>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DE L’INNOVATION À L’INDUSTRIALISATION </a:t>
            </a:r>
            <a:br>
              <a:rPr lang="fr-FR" sz="2800" b="1" dirty="0">
                <a:solidFill>
                  <a:schemeClr val="bg1"/>
                </a:solidFill>
                <a:latin typeface="Abel" panose="02000506030000020004" pitchFamily="2" charset="0"/>
              </a:rPr>
            </a:br>
            <a:r>
              <a:rPr lang="fr-FR" sz="2400" b="1" dirty="0">
                <a:solidFill>
                  <a:schemeClr val="bg1"/>
                </a:solidFill>
                <a:latin typeface="Abel" panose="02000506030000020004" pitchFamily="2" charset="0"/>
              </a:rPr>
              <a:t>Les moments forts de la construction d’ENOGIA</a:t>
            </a:r>
          </a:p>
        </p:txBody>
      </p:sp>
      <p:cxnSp>
        <p:nvCxnSpPr>
          <p:cNvPr id="6" name="Connecteur droit 5"/>
          <p:cNvCxnSpPr>
            <a:cxnSpLocks/>
          </p:cNvCxnSpPr>
          <p:nvPr/>
        </p:nvCxnSpPr>
        <p:spPr>
          <a:xfrm>
            <a:off x="725171" y="4051303"/>
            <a:ext cx="11041889" cy="26263"/>
          </a:xfrm>
          <a:prstGeom prst="line">
            <a:avLst/>
          </a:prstGeom>
          <a:ln w="25400">
            <a:solidFill>
              <a:srgbClr val="16618D"/>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55296" y="2984168"/>
            <a:ext cx="1200386" cy="907941"/>
          </a:xfrm>
          <a:prstGeom prst="rect">
            <a:avLst/>
          </a:prstGeom>
          <a:noFill/>
        </p:spPr>
        <p:txBody>
          <a:bodyPr wrap="square" rtlCol="0">
            <a:spAutoFit/>
          </a:bodyPr>
          <a:lstStyle/>
          <a:p>
            <a:pPr algn="ctr"/>
            <a:r>
              <a:rPr lang="fr-FR" sz="1400" b="1" dirty="0">
                <a:solidFill>
                  <a:srgbClr val="16618D"/>
                </a:solidFill>
              </a:rPr>
              <a:t>2009</a:t>
            </a:r>
            <a:br>
              <a:rPr lang="fr-FR" sz="1400" dirty="0"/>
            </a:br>
            <a:r>
              <a:rPr lang="fr-FR" sz="1400" b="1" dirty="0">
                <a:solidFill>
                  <a:srgbClr val="16618D"/>
                </a:solidFill>
              </a:rPr>
              <a:t>Création d’ENOGIA</a:t>
            </a:r>
            <a:br>
              <a:rPr lang="fr-FR" sz="1600" dirty="0"/>
            </a:br>
            <a:r>
              <a:rPr lang="fr-FR" sz="1100" dirty="0"/>
              <a:t>Dépôt des statuts</a:t>
            </a:r>
          </a:p>
        </p:txBody>
      </p:sp>
      <p:sp>
        <p:nvSpPr>
          <p:cNvPr id="16" name="ZoneTexte 15"/>
          <p:cNvSpPr txBox="1"/>
          <p:nvPr/>
        </p:nvSpPr>
        <p:spPr>
          <a:xfrm>
            <a:off x="918556" y="1897150"/>
            <a:ext cx="1545770" cy="1077218"/>
          </a:xfrm>
          <a:prstGeom prst="rect">
            <a:avLst/>
          </a:prstGeom>
          <a:noFill/>
        </p:spPr>
        <p:txBody>
          <a:bodyPr wrap="square" rtlCol="0">
            <a:spAutoFit/>
          </a:bodyPr>
          <a:lstStyle/>
          <a:p>
            <a:pPr algn="ctr"/>
            <a:r>
              <a:rPr lang="fr-FR" sz="1400" b="1" dirty="0">
                <a:solidFill>
                  <a:srgbClr val="00554F"/>
                </a:solidFill>
              </a:rPr>
              <a:t>2010</a:t>
            </a:r>
            <a:br>
              <a:rPr lang="fr-FR" sz="1400" b="1" dirty="0">
                <a:solidFill>
                  <a:srgbClr val="00554F"/>
                </a:solidFill>
              </a:rPr>
            </a:br>
            <a:r>
              <a:rPr lang="fr-FR" sz="1400" b="1" dirty="0">
                <a:solidFill>
                  <a:srgbClr val="00554F"/>
                </a:solidFill>
              </a:rPr>
              <a:t>Développement des ORC</a:t>
            </a:r>
            <a:br>
              <a:rPr lang="fr-FR" sz="1400" b="1" dirty="0">
                <a:solidFill>
                  <a:srgbClr val="00554F"/>
                </a:solidFill>
              </a:rPr>
            </a:br>
            <a:r>
              <a:rPr lang="fr-FR" sz="1100" dirty="0"/>
              <a:t>Lancement des premiers travaux</a:t>
            </a:r>
          </a:p>
        </p:txBody>
      </p:sp>
      <p:cxnSp>
        <p:nvCxnSpPr>
          <p:cNvPr id="17" name="Connecteur droit 16"/>
          <p:cNvCxnSpPr>
            <a:cxnSpLocks/>
          </p:cNvCxnSpPr>
          <p:nvPr/>
        </p:nvCxnSpPr>
        <p:spPr>
          <a:xfrm>
            <a:off x="1708067" y="2974368"/>
            <a:ext cx="0" cy="1095987"/>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a:cxnSpLocks/>
          </p:cNvCxnSpPr>
          <p:nvPr/>
        </p:nvCxnSpPr>
        <p:spPr>
          <a:xfrm>
            <a:off x="2762709" y="3880813"/>
            <a:ext cx="0" cy="568039"/>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1991602" y="2842649"/>
            <a:ext cx="1529915" cy="1077218"/>
          </a:xfrm>
          <a:prstGeom prst="rect">
            <a:avLst/>
          </a:prstGeom>
          <a:noFill/>
        </p:spPr>
        <p:txBody>
          <a:bodyPr wrap="square" rtlCol="0">
            <a:spAutoFit/>
          </a:bodyPr>
          <a:lstStyle/>
          <a:p>
            <a:pPr algn="ctr"/>
            <a:r>
              <a:rPr lang="fr-FR" sz="1400" b="1" dirty="0">
                <a:solidFill>
                  <a:srgbClr val="16618D"/>
                </a:solidFill>
              </a:rPr>
              <a:t>2012</a:t>
            </a:r>
            <a:br>
              <a:rPr lang="fr-FR" sz="1400" dirty="0"/>
            </a:br>
            <a:r>
              <a:rPr lang="fr-FR" sz="1400" b="1" dirty="0">
                <a:solidFill>
                  <a:srgbClr val="16618D"/>
                </a:solidFill>
              </a:rPr>
              <a:t>Première levée </a:t>
            </a:r>
          </a:p>
          <a:p>
            <a:pPr algn="ctr"/>
            <a:r>
              <a:rPr lang="fr-FR" sz="1400" b="1" dirty="0">
                <a:solidFill>
                  <a:srgbClr val="16618D"/>
                </a:solidFill>
              </a:rPr>
              <a:t>de fonds</a:t>
            </a:r>
            <a:br>
              <a:rPr lang="fr-FR" sz="1600" dirty="0"/>
            </a:br>
            <a:r>
              <a:rPr lang="fr-FR" sz="1100" dirty="0"/>
              <a:t>+ Installation à    </a:t>
            </a:r>
            <a:br>
              <a:rPr lang="fr-FR" sz="1100" dirty="0"/>
            </a:br>
            <a:r>
              <a:rPr lang="fr-FR" sz="1100" dirty="0"/>
              <a:t>  Marseille</a:t>
            </a:r>
          </a:p>
        </p:txBody>
      </p:sp>
      <p:sp>
        <p:nvSpPr>
          <p:cNvPr id="23" name="ZoneTexte 22"/>
          <p:cNvSpPr txBox="1"/>
          <p:nvPr/>
        </p:nvSpPr>
        <p:spPr>
          <a:xfrm>
            <a:off x="3042137" y="1932754"/>
            <a:ext cx="1770991" cy="1077218"/>
          </a:xfrm>
          <a:prstGeom prst="rect">
            <a:avLst/>
          </a:prstGeom>
          <a:noFill/>
        </p:spPr>
        <p:txBody>
          <a:bodyPr wrap="square" rtlCol="0">
            <a:spAutoFit/>
          </a:bodyPr>
          <a:lstStyle/>
          <a:p>
            <a:pPr algn="ctr"/>
            <a:r>
              <a:rPr lang="fr-FR" sz="1400" b="1" dirty="0">
                <a:solidFill>
                  <a:srgbClr val="00554F"/>
                </a:solidFill>
              </a:rPr>
              <a:t>2013</a:t>
            </a:r>
            <a:br>
              <a:rPr lang="fr-FR" sz="1400" b="1" dirty="0">
                <a:solidFill>
                  <a:srgbClr val="00554F"/>
                </a:solidFill>
              </a:rPr>
            </a:br>
            <a:r>
              <a:rPr lang="fr-FR" sz="1400" b="1" dirty="0">
                <a:solidFill>
                  <a:srgbClr val="00554F"/>
                </a:solidFill>
              </a:rPr>
              <a:t>Commercialisation des ORC</a:t>
            </a:r>
            <a:br>
              <a:rPr lang="fr-FR" sz="1600" dirty="0"/>
            </a:br>
            <a:r>
              <a:rPr lang="fr-FR" sz="1100" dirty="0"/>
              <a:t>Premières ventes en Chine, Italie</a:t>
            </a:r>
          </a:p>
        </p:txBody>
      </p:sp>
      <p:cxnSp>
        <p:nvCxnSpPr>
          <p:cNvPr id="24" name="Connecteur droit 23"/>
          <p:cNvCxnSpPr>
            <a:cxnSpLocks/>
          </p:cNvCxnSpPr>
          <p:nvPr/>
        </p:nvCxnSpPr>
        <p:spPr>
          <a:xfrm>
            <a:off x="3908991" y="2984168"/>
            <a:ext cx="0" cy="1464684"/>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5454705" y="2803595"/>
            <a:ext cx="2254816" cy="1077218"/>
          </a:xfrm>
          <a:prstGeom prst="rect">
            <a:avLst/>
          </a:prstGeom>
          <a:noFill/>
        </p:spPr>
        <p:txBody>
          <a:bodyPr wrap="square" rtlCol="0">
            <a:spAutoFit/>
          </a:bodyPr>
          <a:lstStyle/>
          <a:p>
            <a:pPr algn="ctr"/>
            <a:r>
              <a:rPr lang="fr-FR" sz="1400" b="1" dirty="0">
                <a:solidFill>
                  <a:srgbClr val="16618D"/>
                </a:solidFill>
              </a:rPr>
              <a:t>Déc 2017</a:t>
            </a:r>
            <a:br>
              <a:rPr lang="fr-FR" sz="1400" dirty="0"/>
            </a:br>
            <a:r>
              <a:rPr lang="fr-FR" sz="1400" b="1" dirty="0">
                <a:solidFill>
                  <a:srgbClr val="16618D"/>
                </a:solidFill>
              </a:rPr>
              <a:t>Entrée de </a:t>
            </a:r>
            <a:r>
              <a:rPr lang="fr-FR" sz="1400" b="1" dirty="0" err="1">
                <a:solidFill>
                  <a:srgbClr val="16618D"/>
                </a:solidFill>
              </a:rPr>
              <a:t>Faurecia</a:t>
            </a:r>
            <a:r>
              <a:rPr lang="fr-FR" sz="1400" b="1" dirty="0">
                <a:solidFill>
                  <a:srgbClr val="16618D"/>
                </a:solidFill>
              </a:rPr>
              <a:t> </a:t>
            </a:r>
            <a:br>
              <a:rPr lang="fr-FR" sz="1400" b="1" dirty="0">
                <a:solidFill>
                  <a:srgbClr val="16618D"/>
                </a:solidFill>
              </a:rPr>
            </a:br>
            <a:r>
              <a:rPr lang="fr-FR" sz="1400" b="1" dirty="0">
                <a:solidFill>
                  <a:srgbClr val="16618D"/>
                </a:solidFill>
              </a:rPr>
              <a:t>Ventures au capital</a:t>
            </a:r>
            <a:br>
              <a:rPr lang="fr-FR" sz="1600" dirty="0"/>
            </a:br>
            <a:r>
              <a:rPr lang="fr-FR" sz="1100" dirty="0"/>
              <a:t> Développement pour </a:t>
            </a:r>
            <a:br>
              <a:rPr lang="fr-FR" sz="1100" dirty="0"/>
            </a:br>
            <a:r>
              <a:rPr lang="fr-FR" sz="1100" dirty="0"/>
              <a:t> des voitures à moteur thermique </a:t>
            </a:r>
          </a:p>
        </p:txBody>
      </p:sp>
      <p:sp>
        <p:nvSpPr>
          <p:cNvPr id="27" name="ZoneTexte 26"/>
          <p:cNvSpPr txBox="1"/>
          <p:nvPr/>
        </p:nvSpPr>
        <p:spPr>
          <a:xfrm>
            <a:off x="6855239" y="1350121"/>
            <a:ext cx="1770991" cy="1077218"/>
          </a:xfrm>
          <a:prstGeom prst="rect">
            <a:avLst/>
          </a:prstGeom>
          <a:noFill/>
        </p:spPr>
        <p:txBody>
          <a:bodyPr wrap="square" rtlCol="0">
            <a:spAutoFit/>
          </a:bodyPr>
          <a:lstStyle/>
          <a:p>
            <a:pPr algn="ctr"/>
            <a:r>
              <a:rPr lang="fr-FR" sz="1400" b="1" dirty="0">
                <a:solidFill>
                  <a:srgbClr val="35B4AD"/>
                </a:solidFill>
              </a:rPr>
              <a:t>2018</a:t>
            </a:r>
            <a:br>
              <a:rPr lang="fr-FR" sz="1400" b="1" dirty="0">
                <a:solidFill>
                  <a:srgbClr val="35B4AD"/>
                </a:solidFill>
              </a:rPr>
            </a:br>
            <a:r>
              <a:rPr lang="fr-FR" sz="1400" b="1" dirty="0">
                <a:solidFill>
                  <a:srgbClr val="35B4AD"/>
                </a:solidFill>
              </a:rPr>
              <a:t>Développement des compresseurs </a:t>
            </a:r>
            <a:br>
              <a:rPr lang="fr-FR" sz="1400" b="1" dirty="0">
                <a:solidFill>
                  <a:srgbClr val="35B4AD"/>
                </a:solidFill>
              </a:rPr>
            </a:br>
            <a:r>
              <a:rPr lang="fr-FR" sz="1100" dirty="0"/>
              <a:t>Premières études sur les compresseurs à hydrogène</a:t>
            </a:r>
          </a:p>
        </p:txBody>
      </p:sp>
      <p:cxnSp>
        <p:nvCxnSpPr>
          <p:cNvPr id="29" name="Connecteur droit 28"/>
          <p:cNvCxnSpPr>
            <a:cxnSpLocks/>
          </p:cNvCxnSpPr>
          <p:nvPr/>
        </p:nvCxnSpPr>
        <p:spPr>
          <a:xfrm>
            <a:off x="7714335" y="2427339"/>
            <a:ext cx="0" cy="1627946"/>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grpSp>
        <p:nvGrpSpPr>
          <p:cNvPr id="44" name="Groupe 43"/>
          <p:cNvGrpSpPr/>
          <p:nvPr/>
        </p:nvGrpSpPr>
        <p:grpSpPr>
          <a:xfrm>
            <a:off x="2338571" y="4549437"/>
            <a:ext cx="1170764" cy="655966"/>
            <a:chOff x="3182043" y="4928034"/>
            <a:chExt cx="1170764" cy="655966"/>
          </a:xfrm>
        </p:grpSpPr>
        <p:pic>
          <p:nvPicPr>
            <p:cNvPr id="42" name="Image 4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2043" y="4928034"/>
              <a:ext cx="804727" cy="655966"/>
            </a:xfrm>
            <a:prstGeom prst="rect">
              <a:avLst/>
            </a:prstGeom>
          </p:spPr>
        </p:pic>
        <p:sp>
          <p:nvSpPr>
            <p:cNvPr id="43" name="ZoneTexte 42"/>
            <p:cNvSpPr txBox="1"/>
            <p:nvPr/>
          </p:nvSpPr>
          <p:spPr>
            <a:xfrm>
              <a:off x="3294716" y="5067960"/>
              <a:ext cx="1058091" cy="307777"/>
            </a:xfrm>
            <a:prstGeom prst="rect">
              <a:avLst/>
            </a:prstGeom>
            <a:noFill/>
          </p:spPr>
          <p:txBody>
            <a:bodyPr wrap="square" rtlCol="0">
              <a:spAutoFit/>
            </a:bodyPr>
            <a:lstStyle/>
            <a:p>
              <a:r>
                <a:rPr lang="fr-FR" sz="1400" b="1" dirty="0">
                  <a:solidFill>
                    <a:srgbClr val="16618D"/>
                  </a:solidFill>
                </a:rPr>
                <a:t>2012</a:t>
              </a:r>
            </a:p>
          </p:txBody>
        </p:sp>
      </p:grpSp>
      <p:sp>
        <p:nvSpPr>
          <p:cNvPr id="45" name="ZoneTexte 44"/>
          <p:cNvSpPr txBox="1"/>
          <p:nvPr/>
        </p:nvSpPr>
        <p:spPr>
          <a:xfrm>
            <a:off x="2046029" y="5210869"/>
            <a:ext cx="1282760" cy="646331"/>
          </a:xfrm>
          <a:prstGeom prst="rect">
            <a:avLst/>
          </a:prstGeom>
          <a:noFill/>
        </p:spPr>
        <p:txBody>
          <a:bodyPr wrap="square" rtlCol="0">
            <a:spAutoFit/>
          </a:bodyPr>
          <a:lstStyle/>
          <a:p>
            <a:pPr algn="ctr"/>
            <a:r>
              <a:rPr lang="fr-FR" sz="1200" b="1" dirty="0">
                <a:solidFill>
                  <a:srgbClr val="16618D"/>
                </a:solidFill>
              </a:rPr>
              <a:t>Prix Henri Fabre</a:t>
            </a:r>
            <a:br>
              <a:rPr lang="fr-FR" sz="1200" b="1" dirty="0">
                <a:solidFill>
                  <a:srgbClr val="16618D"/>
                </a:solidFill>
              </a:rPr>
            </a:br>
            <a:r>
              <a:rPr lang="fr-FR" sz="1200" dirty="0"/>
              <a:t>décerné à Arthur</a:t>
            </a:r>
          </a:p>
          <a:p>
            <a:pPr algn="ctr"/>
            <a:endParaRPr lang="fr-FR" sz="1200" b="1" dirty="0">
              <a:solidFill>
                <a:srgbClr val="16618D"/>
              </a:solidFill>
            </a:endParaRPr>
          </a:p>
        </p:txBody>
      </p:sp>
      <p:grpSp>
        <p:nvGrpSpPr>
          <p:cNvPr id="46" name="Groupe 45"/>
          <p:cNvGrpSpPr/>
          <p:nvPr/>
        </p:nvGrpSpPr>
        <p:grpSpPr>
          <a:xfrm>
            <a:off x="3489153" y="4545999"/>
            <a:ext cx="1170764" cy="655966"/>
            <a:chOff x="3182043" y="4928034"/>
            <a:chExt cx="1170764" cy="655966"/>
          </a:xfrm>
        </p:grpSpPr>
        <p:pic>
          <p:nvPicPr>
            <p:cNvPr id="47" name="Image 4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2043" y="4928034"/>
              <a:ext cx="804727" cy="655966"/>
            </a:xfrm>
            <a:prstGeom prst="rect">
              <a:avLst/>
            </a:prstGeom>
          </p:spPr>
        </p:pic>
        <p:sp>
          <p:nvSpPr>
            <p:cNvPr id="48" name="ZoneTexte 47"/>
            <p:cNvSpPr txBox="1"/>
            <p:nvPr/>
          </p:nvSpPr>
          <p:spPr>
            <a:xfrm>
              <a:off x="3294716" y="5067960"/>
              <a:ext cx="1058091" cy="307777"/>
            </a:xfrm>
            <a:prstGeom prst="rect">
              <a:avLst/>
            </a:prstGeom>
            <a:noFill/>
          </p:spPr>
          <p:txBody>
            <a:bodyPr wrap="square" rtlCol="0">
              <a:spAutoFit/>
            </a:bodyPr>
            <a:lstStyle/>
            <a:p>
              <a:r>
                <a:rPr lang="fr-FR" sz="1400" b="1" dirty="0">
                  <a:solidFill>
                    <a:srgbClr val="16618D"/>
                  </a:solidFill>
                </a:rPr>
                <a:t>2013</a:t>
              </a:r>
            </a:p>
          </p:txBody>
        </p:sp>
      </p:grpSp>
      <p:sp>
        <p:nvSpPr>
          <p:cNvPr id="49" name="ZoneTexte 48"/>
          <p:cNvSpPr txBox="1"/>
          <p:nvPr/>
        </p:nvSpPr>
        <p:spPr>
          <a:xfrm>
            <a:off x="3243162" y="5217092"/>
            <a:ext cx="1282760" cy="830997"/>
          </a:xfrm>
          <a:prstGeom prst="rect">
            <a:avLst/>
          </a:prstGeom>
          <a:noFill/>
        </p:spPr>
        <p:txBody>
          <a:bodyPr wrap="square" rtlCol="0">
            <a:spAutoFit/>
          </a:bodyPr>
          <a:lstStyle/>
          <a:p>
            <a:pPr algn="ctr"/>
            <a:r>
              <a:rPr lang="fr-FR" sz="1200" b="1" dirty="0" err="1">
                <a:solidFill>
                  <a:srgbClr val="16618D"/>
                </a:solidFill>
              </a:rPr>
              <a:t>Cleantech</a:t>
            </a:r>
            <a:r>
              <a:rPr lang="fr-FR" sz="1200" b="1" dirty="0">
                <a:solidFill>
                  <a:srgbClr val="16618D"/>
                </a:solidFill>
              </a:rPr>
              <a:t> </a:t>
            </a:r>
            <a:r>
              <a:rPr lang="fr-FR" sz="1200" b="1" dirty="0" err="1">
                <a:solidFill>
                  <a:srgbClr val="16618D"/>
                </a:solidFill>
              </a:rPr>
              <a:t>Republic</a:t>
            </a:r>
            <a:br>
              <a:rPr lang="fr-FR" sz="1200" b="1" dirty="0">
                <a:solidFill>
                  <a:srgbClr val="16618D"/>
                </a:solidFill>
              </a:rPr>
            </a:br>
            <a:r>
              <a:rPr lang="fr-FR" sz="1200" b="1" dirty="0">
                <a:solidFill>
                  <a:srgbClr val="16618D"/>
                </a:solidFill>
              </a:rPr>
              <a:t>Prix du jury </a:t>
            </a:r>
            <a:br>
              <a:rPr lang="fr-FR" sz="1200" b="1" dirty="0">
                <a:solidFill>
                  <a:srgbClr val="16618D"/>
                </a:solidFill>
              </a:rPr>
            </a:br>
            <a:endParaRPr lang="fr-FR" sz="1200" b="1" dirty="0">
              <a:solidFill>
                <a:srgbClr val="16618D"/>
              </a:solidFill>
            </a:endParaRPr>
          </a:p>
        </p:txBody>
      </p:sp>
      <p:grpSp>
        <p:nvGrpSpPr>
          <p:cNvPr id="50" name="Groupe 49"/>
          <p:cNvGrpSpPr/>
          <p:nvPr/>
        </p:nvGrpSpPr>
        <p:grpSpPr>
          <a:xfrm>
            <a:off x="4696258" y="4553299"/>
            <a:ext cx="1170764" cy="655966"/>
            <a:chOff x="3182043" y="4928034"/>
            <a:chExt cx="1170764" cy="655966"/>
          </a:xfrm>
        </p:grpSpPr>
        <p:pic>
          <p:nvPicPr>
            <p:cNvPr id="51" name="Image 5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2043" y="4928034"/>
              <a:ext cx="804727" cy="655966"/>
            </a:xfrm>
            <a:prstGeom prst="rect">
              <a:avLst/>
            </a:prstGeom>
          </p:spPr>
        </p:pic>
        <p:sp>
          <p:nvSpPr>
            <p:cNvPr id="52" name="ZoneTexte 51"/>
            <p:cNvSpPr txBox="1"/>
            <p:nvPr/>
          </p:nvSpPr>
          <p:spPr>
            <a:xfrm>
              <a:off x="3294716" y="5067960"/>
              <a:ext cx="1058091" cy="307777"/>
            </a:xfrm>
            <a:prstGeom prst="rect">
              <a:avLst/>
            </a:prstGeom>
            <a:noFill/>
          </p:spPr>
          <p:txBody>
            <a:bodyPr wrap="square" rtlCol="0">
              <a:spAutoFit/>
            </a:bodyPr>
            <a:lstStyle/>
            <a:p>
              <a:r>
                <a:rPr lang="fr-FR" sz="1400" b="1" dirty="0">
                  <a:solidFill>
                    <a:srgbClr val="16618D"/>
                  </a:solidFill>
                </a:rPr>
                <a:t>2015</a:t>
              </a:r>
            </a:p>
          </p:txBody>
        </p:sp>
      </p:grpSp>
      <p:sp>
        <p:nvSpPr>
          <p:cNvPr id="53" name="ZoneTexte 52"/>
          <p:cNvSpPr txBox="1"/>
          <p:nvPr/>
        </p:nvSpPr>
        <p:spPr>
          <a:xfrm>
            <a:off x="4437541" y="5252070"/>
            <a:ext cx="1282760" cy="1200329"/>
          </a:xfrm>
          <a:prstGeom prst="rect">
            <a:avLst/>
          </a:prstGeom>
          <a:noFill/>
        </p:spPr>
        <p:txBody>
          <a:bodyPr wrap="square" rtlCol="0">
            <a:spAutoFit/>
          </a:bodyPr>
          <a:lstStyle/>
          <a:p>
            <a:pPr algn="ctr"/>
            <a:r>
              <a:rPr lang="fr-FR" sz="1200" b="1" dirty="0" err="1">
                <a:solidFill>
                  <a:srgbClr val="16618D"/>
                </a:solidFill>
              </a:rPr>
              <a:t>Cleantech</a:t>
            </a:r>
            <a:r>
              <a:rPr lang="fr-FR" sz="1200" b="1" dirty="0">
                <a:solidFill>
                  <a:srgbClr val="16618D"/>
                </a:solidFill>
              </a:rPr>
              <a:t> </a:t>
            </a:r>
            <a:br>
              <a:rPr lang="fr-FR" sz="1200" b="1" dirty="0">
                <a:solidFill>
                  <a:srgbClr val="16618D"/>
                </a:solidFill>
              </a:rPr>
            </a:br>
            <a:r>
              <a:rPr lang="fr-FR" sz="1200" b="1" dirty="0">
                <a:solidFill>
                  <a:srgbClr val="16618D"/>
                </a:solidFill>
              </a:rPr>
              <a:t>de l’année par la </a:t>
            </a:r>
            <a:r>
              <a:rPr lang="fr-FR" sz="1200" b="1" dirty="0" err="1">
                <a:solidFill>
                  <a:srgbClr val="16618D"/>
                </a:solidFill>
              </a:rPr>
              <a:t>Frenchtech</a:t>
            </a:r>
            <a:br>
              <a:rPr lang="fr-FR" sz="1200" b="1" dirty="0">
                <a:solidFill>
                  <a:srgbClr val="16618D"/>
                </a:solidFill>
              </a:rPr>
            </a:br>
            <a:r>
              <a:rPr lang="fr-FR" sz="1200" dirty="0"/>
              <a:t>Ministère de l’Economie</a:t>
            </a:r>
          </a:p>
          <a:p>
            <a:pPr algn="ctr"/>
            <a:endParaRPr lang="fr-FR" sz="1200" b="1" dirty="0">
              <a:solidFill>
                <a:srgbClr val="16618D"/>
              </a:solidFill>
            </a:endParaRPr>
          </a:p>
        </p:txBody>
      </p:sp>
      <p:grpSp>
        <p:nvGrpSpPr>
          <p:cNvPr id="54" name="Groupe 53"/>
          <p:cNvGrpSpPr/>
          <p:nvPr/>
        </p:nvGrpSpPr>
        <p:grpSpPr>
          <a:xfrm>
            <a:off x="6173383" y="4556902"/>
            <a:ext cx="1170764" cy="655966"/>
            <a:chOff x="3182043" y="4928034"/>
            <a:chExt cx="1170764" cy="655966"/>
          </a:xfrm>
        </p:grpSpPr>
        <p:pic>
          <p:nvPicPr>
            <p:cNvPr id="55" name="Image 5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2043" y="4928034"/>
              <a:ext cx="804727" cy="655966"/>
            </a:xfrm>
            <a:prstGeom prst="rect">
              <a:avLst/>
            </a:prstGeom>
          </p:spPr>
        </p:pic>
        <p:sp>
          <p:nvSpPr>
            <p:cNvPr id="56" name="ZoneTexte 55"/>
            <p:cNvSpPr txBox="1"/>
            <p:nvPr/>
          </p:nvSpPr>
          <p:spPr>
            <a:xfrm>
              <a:off x="3294716" y="5067960"/>
              <a:ext cx="1058091" cy="307777"/>
            </a:xfrm>
            <a:prstGeom prst="rect">
              <a:avLst/>
            </a:prstGeom>
            <a:noFill/>
          </p:spPr>
          <p:txBody>
            <a:bodyPr wrap="square" rtlCol="0">
              <a:spAutoFit/>
            </a:bodyPr>
            <a:lstStyle/>
            <a:p>
              <a:r>
                <a:rPr lang="fr-FR" sz="1400" b="1" dirty="0">
                  <a:solidFill>
                    <a:srgbClr val="16618D"/>
                  </a:solidFill>
                </a:rPr>
                <a:t>2017</a:t>
              </a:r>
            </a:p>
          </p:txBody>
        </p:sp>
      </p:grpSp>
      <p:sp>
        <p:nvSpPr>
          <p:cNvPr id="57" name="ZoneTexte 56"/>
          <p:cNvSpPr txBox="1"/>
          <p:nvPr/>
        </p:nvSpPr>
        <p:spPr>
          <a:xfrm>
            <a:off x="5918710" y="5267331"/>
            <a:ext cx="1282760" cy="1200329"/>
          </a:xfrm>
          <a:prstGeom prst="rect">
            <a:avLst/>
          </a:prstGeom>
          <a:noFill/>
        </p:spPr>
        <p:txBody>
          <a:bodyPr wrap="square" rtlCol="0">
            <a:spAutoFit/>
          </a:bodyPr>
          <a:lstStyle/>
          <a:p>
            <a:pPr algn="ctr"/>
            <a:r>
              <a:rPr lang="fr-FR" sz="1200" b="1" dirty="0" err="1">
                <a:solidFill>
                  <a:srgbClr val="16618D"/>
                </a:solidFill>
              </a:rPr>
              <a:t>Fast</a:t>
            </a:r>
            <a:r>
              <a:rPr lang="fr-FR" sz="1200" b="1" dirty="0">
                <a:solidFill>
                  <a:srgbClr val="16618D"/>
                </a:solidFill>
              </a:rPr>
              <a:t> 50 - Lauréat </a:t>
            </a:r>
            <a:r>
              <a:rPr lang="fr-FR" sz="1200" b="1" dirty="0" err="1">
                <a:solidFill>
                  <a:srgbClr val="16618D"/>
                </a:solidFill>
              </a:rPr>
              <a:t>Cleantech</a:t>
            </a:r>
            <a:r>
              <a:rPr lang="fr-FR" sz="1200" b="1" dirty="0">
                <a:solidFill>
                  <a:srgbClr val="16618D"/>
                </a:solidFill>
              </a:rPr>
              <a:t> avec le plus fort taux de croissance </a:t>
            </a:r>
            <a:br>
              <a:rPr lang="fr-FR" sz="1200" b="1" dirty="0">
                <a:solidFill>
                  <a:srgbClr val="16618D"/>
                </a:solidFill>
              </a:rPr>
            </a:br>
            <a:r>
              <a:rPr lang="fr-FR" sz="1200" dirty="0"/>
              <a:t>Deloitte</a:t>
            </a:r>
          </a:p>
          <a:p>
            <a:pPr algn="ctr"/>
            <a:endParaRPr lang="fr-FR" sz="1200" b="1" dirty="0">
              <a:solidFill>
                <a:srgbClr val="16618D"/>
              </a:solidFill>
            </a:endParaRPr>
          </a:p>
        </p:txBody>
      </p:sp>
      <p:cxnSp>
        <p:nvCxnSpPr>
          <p:cNvPr id="59" name="Connecteur droit 58"/>
          <p:cNvCxnSpPr>
            <a:cxnSpLocks/>
            <a:stCxn id="26" idx="2"/>
          </p:cNvCxnSpPr>
          <p:nvPr/>
        </p:nvCxnSpPr>
        <p:spPr>
          <a:xfrm flipH="1">
            <a:off x="6571627" y="3880813"/>
            <a:ext cx="10486" cy="518232"/>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5094493" y="4077853"/>
            <a:ext cx="0" cy="326753"/>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a:cxnSpLocks/>
          </p:cNvCxnSpPr>
          <p:nvPr/>
        </p:nvCxnSpPr>
        <p:spPr>
          <a:xfrm>
            <a:off x="730466" y="3880813"/>
            <a:ext cx="0" cy="174472"/>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grpSp>
        <p:nvGrpSpPr>
          <p:cNvPr id="64" name="Groupe 63"/>
          <p:cNvGrpSpPr/>
          <p:nvPr/>
        </p:nvGrpSpPr>
        <p:grpSpPr>
          <a:xfrm>
            <a:off x="8339463" y="4561126"/>
            <a:ext cx="1170764" cy="655966"/>
            <a:chOff x="3182043" y="4928034"/>
            <a:chExt cx="1170764" cy="655966"/>
          </a:xfrm>
        </p:grpSpPr>
        <p:pic>
          <p:nvPicPr>
            <p:cNvPr id="65" name="Image 6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2043" y="4928034"/>
              <a:ext cx="804727" cy="655966"/>
            </a:xfrm>
            <a:prstGeom prst="rect">
              <a:avLst/>
            </a:prstGeom>
          </p:spPr>
        </p:pic>
        <p:sp>
          <p:nvSpPr>
            <p:cNvPr id="66" name="ZoneTexte 65"/>
            <p:cNvSpPr txBox="1"/>
            <p:nvPr/>
          </p:nvSpPr>
          <p:spPr>
            <a:xfrm>
              <a:off x="3294716" y="5067960"/>
              <a:ext cx="1058091" cy="307777"/>
            </a:xfrm>
            <a:prstGeom prst="rect">
              <a:avLst/>
            </a:prstGeom>
            <a:noFill/>
          </p:spPr>
          <p:txBody>
            <a:bodyPr wrap="square" rtlCol="0">
              <a:spAutoFit/>
            </a:bodyPr>
            <a:lstStyle/>
            <a:p>
              <a:r>
                <a:rPr lang="fr-FR" sz="1400" b="1" dirty="0">
                  <a:solidFill>
                    <a:srgbClr val="16618D"/>
                  </a:solidFill>
                </a:rPr>
                <a:t>2019</a:t>
              </a:r>
            </a:p>
          </p:txBody>
        </p:sp>
      </p:grpSp>
      <p:sp>
        <p:nvSpPr>
          <p:cNvPr id="67" name="ZoneTexte 66"/>
          <p:cNvSpPr txBox="1"/>
          <p:nvPr/>
        </p:nvSpPr>
        <p:spPr>
          <a:xfrm>
            <a:off x="8081518" y="5229519"/>
            <a:ext cx="1282760" cy="1384995"/>
          </a:xfrm>
          <a:prstGeom prst="rect">
            <a:avLst/>
          </a:prstGeom>
          <a:noFill/>
        </p:spPr>
        <p:txBody>
          <a:bodyPr wrap="square" rtlCol="0">
            <a:spAutoFit/>
          </a:bodyPr>
          <a:lstStyle/>
          <a:p>
            <a:pPr algn="ctr"/>
            <a:r>
              <a:rPr lang="fr-FR" sz="1200" b="1" dirty="0">
                <a:solidFill>
                  <a:srgbClr val="16618D"/>
                </a:solidFill>
              </a:rPr>
              <a:t>Prix Montgolfier</a:t>
            </a:r>
            <a:br>
              <a:rPr lang="fr-FR" sz="1200" b="1" dirty="0">
                <a:solidFill>
                  <a:srgbClr val="16618D"/>
                </a:solidFill>
              </a:rPr>
            </a:br>
            <a:r>
              <a:rPr lang="fr-FR" sz="1200" dirty="0"/>
              <a:t>SEIN</a:t>
            </a:r>
          </a:p>
          <a:p>
            <a:pPr algn="ctr"/>
            <a:r>
              <a:rPr lang="fr-FR" sz="1200" b="1" dirty="0">
                <a:solidFill>
                  <a:srgbClr val="16618D"/>
                </a:solidFill>
              </a:rPr>
              <a:t>Meilleure accélération à l’international</a:t>
            </a:r>
            <a:br>
              <a:rPr lang="fr-FR" sz="1200" b="1" dirty="0">
                <a:solidFill>
                  <a:srgbClr val="16618D"/>
                </a:solidFill>
              </a:rPr>
            </a:br>
            <a:r>
              <a:rPr lang="fr-FR" sz="1200" dirty="0"/>
              <a:t>MOCI</a:t>
            </a:r>
          </a:p>
          <a:p>
            <a:pPr algn="ctr"/>
            <a:endParaRPr lang="fr-FR" sz="1200" b="1" dirty="0">
              <a:solidFill>
                <a:srgbClr val="16618D"/>
              </a:solidFill>
            </a:endParaRPr>
          </a:p>
        </p:txBody>
      </p:sp>
      <p:sp>
        <p:nvSpPr>
          <p:cNvPr id="68" name="Ellipse 67"/>
          <p:cNvSpPr/>
          <p:nvPr/>
        </p:nvSpPr>
        <p:spPr>
          <a:xfrm>
            <a:off x="147597" y="5516781"/>
            <a:ext cx="1192184" cy="1119492"/>
          </a:xfrm>
          <a:prstGeom prst="ellipse">
            <a:avLst/>
          </a:prstGeom>
          <a:solidFill>
            <a:srgbClr val="90D6D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50" dirty="0"/>
              <a:t>Voir toutes les récompenses </a:t>
            </a:r>
            <a:r>
              <a:rPr lang="fr-FR" sz="1050" dirty="0">
                <a:solidFill>
                  <a:schemeClr val="bg1"/>
                </a:solidFill>
                <a:hlinkClick r:id="rId5" action="ppaction://hlinksldjump"/>
              </a:rPr>
              <a:t>ici</a:t>
            </a:r>
            <a:endParaRPr lang="fr-FR" sz="1050" dirty="0">
              <a:solidFill>
                <a:schemeClr val="bg1"/>
              </a:solidFill>
            </a:endParaRPr>
          </a:p>
        </p:txBody>
      </p:sp>
      <p:pic>
        <p:nvPicPr>
          <p:cNvPr id="58" name="Image 57">
            <a:extLst>
              <a:ext uri="{FF2B5EF4-FFF2-40B4-BE49-F238E27FC236}">
                <a16:creationId xmlns:a16="http://schemas.microsoft.com/office/drawing/2014/main" id="{95B77B9F-8310-CB48-8D51-127066FC1B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60" name="ZoneTexte 59"/>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5</a:t>
            </a:r>
          </a:p>
        </p:txBody>
      </p:sp>
      <p:cxnSp>
        <p:nvCxnSpPr>
          <p:cNvPr id="63" name="Connecteur droit 62"/>
          <p:cNvCxnSpPr/>
          <p:nvPr/>
        </p:nvCxnSpPr>
        <p:spPr>
          <a:xfrm>
            <a:off x="8739245" y="4082813"/>
            <a:ext cx="0" cy="326753"/>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sp>
        <p:nvSpPr>
          <p:cNvPr id="72" name="ZoneTexte 71"/>
          <p:cNvSpPr txBox="1"/>
          <p:nvPr/>
        </p:nvSpPr>
        <p:spPr>
          <a:xfrm>
            <a:off x="8505991" y="1336691"/>
            <a:ext cx="2119556" cy="1077218"/>
          </a:xfrm>
          <a:prstGeom prst="rect">
            <a:avLst/>
          </a:prstGeom>
          <a:noFill/>
        </p:spPr>
        <p:txBody>
          <a:bodyPr wrap="square" rtlCol="0">
            <a:spAutoFit/>
          </a:bodyPr>
          <a:lstStyle/>
          <a:p>
            <a:pPr algn="ctr"/>
            <a:r>
              <a:rPr lang="fr-FR" sz="1400" b="1" dirty="0">
                <a:solidFill>
                  <a:srgbClr val="35B4AD"/>
                </a:solidFill>
              </a:rPr>
              <a:t>S1 2020</a:t>
            </a:r>
          </a:p>
          <a:p>
            <a:pPr algn="ctr"/>
            <a:r>
              <a:rPr lang="fr-FR" sz="1400" b="1" dirty="0">
                <a:solidFill>
                  <a:srgbClr val="35B4AD"/>
                </a:solidFill>
              </a:rPr>
              <a:t>Premiers contrats sur les compresseurs hydrogène</a:t>
            </a:r>
          </a:p>
          <a:p>
            <a:pPr algn="ctr"/>
            <a:r>
              <a:rPr lang="fr-FR" sz="1100" dirty="0"/>
              <a:t>Début de la commercialisation </a:t>
            </a:r>
            <a:br>
              <a:rPr lang="fr-FR" sz="1100" dirty="0"/>
            </a:br>
            <a:r>
              <a:rPr lang="fr-FR" sz="1100" dirty="0"/>
              <a:t>en octobre 2019</a:t>
            </a:r>
          </a:p>
        </p:txBody>
      </p:sp>
      <p:cxnSp>
        <p:nvCxnSpPr>
          <p:cNvPr id="73" name="Connecteur droit 72"/>
          <p:cNvCxnSpPr>
            <a:cxnSpLocks/>
          </p:cNvCxnSpPr>
          <p:nvPr/>
        </p:nvCxnSpPr>
        <p:spPr>
          <a:xfrm>
            <a:off x="9595149" y="2425387"/>
            <a:ext cx="0" cy="1660096"/>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a:cxnSpLocks/>
          </p:cNvCxnSpPr>
          <p:nvPr/>
        </p:nvCxnSpPr>
        <p:spPr>
          <a:xfrm>
            <a:off x="10868768" y="2992669"/>
            <a:ext cx="0" cy="1095987"/>
          </a:xfrm>
          <a:prstGeom prst="line">
            <a:avLst/>
          </a:prstGeom>
          <a:ln w="25400">
            <a:solidFill>
              <a:srgbClr val="16618D"/>
            </a:solidFill>
          </a:ln>
        </p:spPr>
        <p:style>
          <a:lnRef idx="1">
            <a:schemeClr val="accent1"/>
          </a:lnRef>
          <a:fillRef idx="0">
            <a:schemeClr val="accent1"/>
          </a:fillRef>
          <a:effectRef idx="0">
            <a:schemeClr val="accent1"/>
          </a:effectRef>
          <a:fontRef idx="minor">
            <a:schemeClr val="tx1"/>
          </a:fontRef>
        </p:style>
      </p:cxnSp>
      <p:sp>
        <p:nvSpPr>
          <p:cNvPr id="75" name="ZoneTexte 74"/>
          <p:cNvSpPr txBox="1"/>
          <p:nvPr/>
        </p:nvSpPr>
        <p:spPr>
          <a:xfrm>
            <a:off x="9862360" y="1963304"/>
            <a:ext cx="1984603" cy="1077218"/>
          </a:xfrm>
          <a:prstGeom prst="rect">
            <a:avLst/>
          </a:prstGeom>
          <a:noFill/>
        </p:spPr>
        <p:txBody>
          <a:bodyPr wrap="square" rtlCol="0">
            <a:spAutoFit/>
          </a:bodyPr>
          <a:lstStyle/>
          <a:p>
            <a:pPr algn="ctr"/>
            <a:r>
              <a:rPr lang="fr-FR" sz="1400" b="1" dirty="0">
                <a:solidFill>
                  <a:srgbClr val="00554F"/>
                </a:solidFill>
              </a:rPr>
              <a:t>T1 2021</a:t>
            </a:r>
            <a:br>
              <a:rPr lang="fr-FR" sz="1400" b="1" dirty="0">
                <a:solidFill>
                  <a:srgbClr val="00554F"/>
                </a:solidFill>
              </a:rPr>
            </a:br>
            <a:r>
              <a:rPr lang="fr-FR" sz="1400" b="1" dirty="0">
                <a:solidFill>
                  <a:srgbClr val="00554F"/>
                </a:solidFill>
              </a:rPr>
              <a:t>Contrat ORC </a:t>
            </a:r>
            <a:br>
              <a:rPr lang="fr-FR" sz="1400" b="1" dirty="0">
                <a:solidFill>
                  <a:srgbClr val="00554F"/>
                </a:solidFill>
              </a:rPr>
            </a:br>
            <a:r>
              <a:rPr lang="fr-FR" sz="1400" b="1" dirty="0">
                <a:solidFill>
                  <a:srgbClr val="00554F"/>
                </a:solidFill>
              </a:rPr>
              <a:t>majeur en Chine</a:t>
            </a:r>
          </a:p>
          <a:p>
            <a:pPr algn="ctr"/>
            <a:r>
              <a:rPr lang="fr-FR" sz="1100" dirty="0"/>
              <a:t>Près d’1,5 M€ de chiffre d’affaires sur 2021</a:t>
            </a:r>
          </a:p>
        </p:txBody>
      </p:sp>
    </p:spTree>
    <p:extLst>
      <p:ext uri="{BB962C8B-B14F-4D97-AF65-F5344CB8AC3E}">
        <p14:creationId xmlns:p14="http://schemas.microsoft.com/office/powerpoint/2010/main" val="279435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0356" y="1395644"/>
            <a:ext cx="3857008" cy="2556032"/>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a:ext>
            </a:extLst>
          </a:blip>
          <a:srcRect b="9542"/>
          <a:stretch/>
        </p:blipFill>
        <p:spPr>
          <a:xfrm>
            <a:off x="5446506" y="1424906"/>
            <a:ext cx="3335455" cy="2665848"/>
          </a:xfrm>
          <a:prstGeom prst="rect">
            <a:avLst/>
          </a:prstGeom>
        </p:spPr>
      </p:pic>
      <p:pic>
        <p:nvPicPr>
          <p:cNvPr id="13" name="Image 1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9825"/>
            <a:ext cx="12192000" cy="1185726"/>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15" name="Rectangle 14"/>
          <p:cNvSpPr/>
          <p:nvPr/>
        </p:nvSpPr>
        <p:spPr>
          <a:xfrm>
            <a:off x="1229932" y="0"/>
            <a:ext cx="10584180"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LA MICRO-TURBOMACHINE,</a:t>
            </a:r>
          </a:p>
          <a:p>
            <a:r>
              <a:rPr lang="fr-FR" sz="2400" b="1" dirty="0">
                <a:solidFill>
                  <a:schemeClr val="bg1"/>
                </a:solidFill>
                <a:latin typeface="Abel" panose="02000506030000020004" pitchFamily="2" charset="0"/>
                <a:ea typeface="Abel" charset="0"/>
                <a:cs typeface="Arial" panose="020B0604020202020204" pitchFamily="34" charset="0"/>
              </a:rPr>
              <a:t>une technologie présente sur deux principaux marchés </a:t>
            </a:r>
            <a:endParaRPr lang="fr-FR" sz="2000" b="1" dirty="0">
              <a:solidFill>
                <a:schemeClr val="bg1"/>
              </a:solidFill>
              <a:latin typeface="Abel" panose="02000506030000020004" pitchFamily="2" charset="0"/>
              <a:ea typeface="Abel" charset="0"/>
              <a:cs typeface="Arial" panose="020B0604020202020204" pitchFamily="34" charset="0"/>
            </a:endParaRPr>
          </a:p>
        </p:txBody>
      </p:sp>
      <p:pic>
        <p:nvPicPr>
          <p:cNvPr id="12" name="Image 11">
            <a:extLst>
              <a:ext uri="{FF2B5EF4-FFF2-40B4-BE49-F238E27FC236}">
                <a16:creationId xmlns:a16="http://schemas.microsoft.com/office/drawing/2014/main" id="{95B77B9F-8310-CB48-8D51-127066FC1B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16" name="ZoneTexte 15"/>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6</a:t>
            </a:r>
          </a:p>
        </p:txBody>
      </p:sp>
      <p:sp>
        <p:nvSpPr>
          <p:cNvPr id="26" name="Rectangle 25">
            <a:extLst>
              <a:ext uri="{FF2B5EF4-FFF2-40B4-BE49-F238E27FC236}">
                <a16:creationId xmlns:a16="http://schemas.microsoft.com/office/drawing/2014/main" id="{19BBB8FA-88AC-9E45-897F-1939F5721334}"/>
              </a:ext>
            </a:extLst>
          </p:cNvPr>
          <p:cNvSpPr/>
          <p:nvPr/>
        </p:nvSpPr>
        <p:spPr>
          <a:xfrm>
            <a:off x="5498975" y="2324257"/>
            <a:ext cx="5805808" cy="308321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1662539" y="5734974"/>
            <a:ext cx="3158837" cy="738664"/>
          </a:xfrm>
          <a:prstGeom prst="rect">
            <a:avLst/>
          </a:prstGeom>
        </p:spPr>
        <p:txBody>
          <a:bodyPr wrap="square">
            <a:spAutoFit/>
          </a:bodyPr>
          <a:lstStyle/>
          <a:p>
            <a:pPr algn="ctr"/>
            <a:r>
              <a:rPr lang="fr-FR" b="1" dirty="0">
                <a:solidFill>
                  <a:srgbClr val="336D84"/>
                </a:solidFill>
              </a:rPr>
              <a:t>Production d’électricité propre</a:t>
            </a:r>
          </a:p>
          <a:p>
            <a:pPr algn="ctr"/>
            <a:r>
              <a:rPr lang="fr-FR" sz="1200" b="1" dirty="0">
                <a:solidFill>
                  <a:srgbClr val="336D84"/>
                </a:solidFill>
              </a:rPr>
              <a:t>Conversion de la chaleur en électricité dans un module ORC ENOGIA</a:t>
            </a:r>
          </a:p>
        </p:txBody>
      </p:sp>
      <p:sp>
        <p:nvSpPr>
          <p:cNvPr id="30" name="Rectangle 29"/>
          <p:cNvSpPr/>
          <p:nvPr/>
        </p:nvSpPr>
        <p:spPr>
          <a:xfrm>
            <a:off x="5878782" y="5728106"/>
            <a:ext cx="3336670" cy="738664"/>
          </a:xfrm>
          <a:prstGeom prst="rect">
            <a:avLst/>
          </a:prstGeom>
        </p:spPr>
        <p:txBody>
          <a:bodyPr wrap="square">
            <a:spAutoFit/>
          </a:bodyPr>
          <a:lstStyle/>
          <a:p>
            <a:pPr algn="ctr"/>
            <a:r>
              <a:rPr lang="fr-FR" b="1" dirty="0">
                <a:solidFill>
                  <a:srgbClr val="336D84"/>
                </a:solidFill>
              </a:rPr>
              <a:t>Utilisation d’hydrogène propre</a:t>
            </a:r>
          </a:p>
          <a:p>
            <a:pPr algn="ctr"/>
            <a:r>
              <a:rPr lang="fr-FR" sz="1200" b="1" dirty="0">
                <a:solidFill>
                  <a:srgbClr val="336D84"/>
                </a:solidFill>
              </a:rPr>
              <a:t>Pile à Combustible hydrogène</a:t>
            </a:r>
          </a:p>
          <a:p>
            <a:pPr algn="ctr"/>
            <a:r>
              <a:rPr lang="fr-FR" sz="1200" b="1" dirty="0">
                <a:solidFill>
                  <a:srgbClr val="336D84"/>
                </a:solidFill>
              </a:rPr>
              <a:t>Intégrant un compresseur ENOGIA</a:t>
            </a:r>
          </a:p>
        </p:txBody>
      </p:sp>
      <p:sp>
        <p:nvSpPr>
          <p:cNvPr id="31" name="Rectangle 30"/>
          <p:cNvSpPr/>
          <p:nvPr/>
        </p:nvSpPr>
        <p:spPr>
          <a:xfrm>
            <a:off x="215821" y="1408280"/>
            <a:ext cx="611470" cy="2543396"/>
          </a:xfrm>
          <a:prstGeom prst="rect">
            <a:avLst/>
          </a:prstGeom>
          <a:solidFill>
            <a:srgbClr val="35B4AD"/>
          </a:solidFill>
          <a:ln w="12700" cap="flat" cmpd="sng" algn="ctr">
            <a:noFill/>
            <a:prstDash val="solid"/>
            <a:miter lim="800000"/>
          </a:ln>
          <a:effectLst/>
        </p:spPr>
        <p:txBody>
          <a:bodyPr vert="vert270" rtlCol="0" anchor="ctr"/>
          <a:lstStyle/>
          <a:p>
            <a:pPr algn="ctr"/>
            <a:r>
              <a:rPr lang="fr-FR" sz="1600" b="1" kern="0" dirty="0">
                <a:solidFill>
                  <a:srgbClr val="FFFFFF"/>
                </a:solidFill>
              </a:rPr>
              <a:t>1 même technologie</a:t>
            </a:r>
          </a:p>
        </p:txBody>
      </p:sp>
      <p:sp>
        <p:nvSpPr>
          <p:cNvPr id="32" name="Rectangle 31"/>
          <p:cNvSpPr/>
          <p:nvPr/>
        </p:nvSpPr>
        <p:spPr>
          <a:xfrm>
            <a:off x="216891" y="4090754"/>
            <a:ext cx="611470" cy="2347623"/>
          </a:xfrm>
          <a:prstGeom prst="rect">
            <a:avLst/>
          </a:prstGeom>
          <a:solidFill>
            <a:srgbClr val="35B4AD"/>
          </a:solidFill>
          <a:ln w="12700" cap="flat" cmpd="sng" algn="ctr">
            <a:noFill/>
            <a:prstDash val="solid"/>
            <a:miter lim="800000"/>
          </a:ln>
          <a:effectLst/>
        </p:spPr>
        <p:txBody>
          <a:bodyPr vert="vert270" rtlCol="0" anchor="ctr"/>
          <a:lstStyle/>
          <a:p>
            <a:pPr algn="ctr"/>
            <a:r>
              <a:rPr lang="fr-FR" sz="1600" b="1" kern="0" dirty="0">
                <a:solidFill>
                  <a:srgbClr val="FFFFFF"/>
                </a:solidFill>
              </a:rPr>
              <a:t>2 marchés</a:t>
            </a:r>
          </a:p>
        </p:txBody>
      </p:sp>
      <p:sp>
        <p:nvSpPr>
          <p:cNvPr id="23" name="Espace réservé du contenu 2"/>
          <p:cNvSpPr txBox="1">
            <a:spLocks/>
          </p:cNvSpPr>
          <p:nvPr/>
        </p:nvSpPr>
        <p:spPr>
          <a:xfrm>
            <a:off x="9028212" y="2074996"/>
            <a:ext cx="2979682" cy="30337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800" b="1" dirty="0">
                <a:solidFill>
                  <a:srgbClr val="336D84"/>
                </a:solidFill>
                <a:cs typeface="Arial" panose="020B0604020202020204" pitchFamily="34" charset="0"/>
              </a:rPr>
              <a:t>Une technologie de micro-turbomachine </a:t>
            </a:r>
            <a:br>
              <a:rPr lang="fr-FR" sz="1800" b="1" dirty="0">
                <a:solidFill>
                  <a:srgbClr val="336D84"/>
                </a:solidFill>
                <a:cs typeface="Arial" panose="020B0604020202020204" pitchFamily="34" charset="0"/>
              </a:rPr>
            </a:br>
            <a:r>
              <a:rPr lang="fr-FR" sz="1800" b="1" dirty="0">
                <a:solidFill>
                  <a:srgbClr val="35B4AD"/>
                </a:solidFill>
                <a:cs typeface="Arial" panose="020B0604020202020204" pitchFamily="34" charset="0"/>
              </a:rPr>
              <a:t>innovante et très compacte </a:t>
            </a:r>
            <a:r>
              <a:rPr lang="fr-FR" sz="1800" b="1" dirty="0">
                <a:solidFill>
                  <a:srgbClr val="336D84"/>
                </a:solidFill>
                <a:cs typeface="Arial" panose="020B0604020202020204" pitchFamily="34" charset="0"/>
              </a:rPr>
              <a:t>grâce à l’utilisation :</a:t>
            </a:r>
          </a:p>
          <a:p>
            <a:pPr marL="571500" indent="-342900">
              <a:buFontTx/>
              <a:buChar char="-"/>
            </a:pPr>
            <a:r>
              <a:rPr lang="fr-FR" sz="1400" b="1" dirty="0">
                <a:solidFill>
                  <a:srgbClr val="336D84"/>
                </a:solidFill>
                <a:cs typeface="Arial" panose="020B0604020202020204" pitchFamily="34" charset="0"/>
              </a:rPr>
              <a:t>d’aubages cinétiques optimisés en soufflerie numérique CFD,</a:t>
            </a:r>
          </a:p>
          <a:p>
            <a:pPr marL="571500" indent="-342900">
              <a:buFontTx/>
              <a:buChar char="-"/>
            </a:pPr>
            <a:r>
              <a:rPr lang="fr-FR" sz="1400" b="1" dirty="0">
                <a:solidFill>
                  <a:srgbClr val="336D84"/>
                </a:solidFill>
                <a:cs typeface="Arial" panose="020B0604020202020204" pitchFamily="34" charset="0"/>
              </a:rPr>
              <a:t>de moteurs à haute vitesse à aimants permanents, </a:t>
            </a:r>
          </a:p>
          <a:p>
            <a:pPr marL="571500" indent="-342900">
              <a:buFontTx/>
              <a:buChar char="-"/>
            </a:pPr>
            <a:r>
              <a:rPr lang="fr-FR" sz="1400" b="1" dirty="0">
                <a:solidFill>
                  <a:srgbClr val="336D84"/>
                </a:solidFill>
                <a:cs typeface="Arial" panose="020B0604020202020204" pitchFamily="34" charset="0"/>
              </a:rPr>
              <a:t>d’électroniques de </a:t>
            </a:r>
            <a:br>
              <a:rPr lang="fr-FR" sz="1400" b="1" dirty="0">
                <a:solidFill>
                  <a:srgbClr val="336D84"/>
                </a:solidFill>
                <a:cs typeface="Arial" panose="020B0604020202020204" pitchFamily="34" charset="0"/>
              </a:rPr>
            </a:br>
            <a:r>
              <a:rPr lang="fr-FR" sz="1400" b="1" dirty="0">
                <a:solidFill>
                  <a:srgbClr val="336D84"/>
                </a:solidFill>
                <a:cs typeface="Arial" panose="020B0604020202020204" pitchFamily="34" charset="0"/>
              </a:rPr>
              <a:t>conversion haute fréquence,</a:t>
            </a:r>
          </a:p>
          <a:p>
            <a:pPr marL="571500" indent="-342900">
              <a:buFontTx/>
              <a:buChar char="-"/>
            </a:pPr>
            <a:r>
              <a:rPr lang="fr-FR" sz="1400" b="1" dirty="0">
                <a:solidFill>
                  <a:srgbClr val="336D84"/>
                </a:solidFill>
                <a:cs typeface="Arial" panose="020B0604020202020204" pitchFamily="34" charset="0"/>
              </a:rPr>
              <a:t>de paliers à lubrification directe et de matériaux innovants.</a:t>
            </a:r>
          </a:p>
        </p:txBody>
      </p:sp>
      <p:pic>
        <p:nvPicPr>
          <p:cNvPr id="1026" name="Picture 2" descr="C:\Users\Arthur\Desktop\Photos pour Sylvie et COM\compresseur Enogia à IFPEN.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189667" y="4246238"/>
            <a:ext cx="2714899" cy="13891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rthur\Desktop\Photos pour Sylvie et COM\P1200332.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884507" y="4246238"/>
            <a:ext cx="2714899" cy="138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30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0" y="6640830"/>
            <a:ext cx="12192000" cy="217170"/>
          </a:xfrm>
        </p:spPr>
        <p:txBody>
          <a:bodyPr>
            <a:normAutofit fontScale="40000" lnSpcReduction="20000"/>
          </a:bodyPr>
          <a:lstStyle/>
          <a:p>
            <a:endParaRPr lang="fr-FR"/>
          </a:p>
        </p:txBody>
      </p:sp>
      <p:sp>
        <p:nvSpPr>
          <p:cNvPr id="4" name="Rectangle 3">
            <a:extLst>
              <a:ext uri="{FF2B5EF4-FFF2-40B4-BE49-F238E27FC236}">
                <a16:creationId xmlns:a16="http://schemas.microsoft.com/office/drawing/2014/main" id="{BCCAEC5F-30EB-4443-B013-EC7E0D8CCF55}"/>
              </a:ext>
            </a:extLst>
          </p:cNvPr>
          <p:cNvSpPr/>
          <p:nvPr/>
        </p:nvSpPr>
        <p:spPr>
          <a:xfrm>
            <a:off x="0" y="-22771"/>
            <a:ext cx="12192000" cy="6934468"/>
          </a:xfrm>
          <a:prstGeom prst="rect">
            <a:avLst/>
          </a:prstGeom>
          <a:blipFill>
            <a:blip r:embed="rId2" cstate="print">
              <a:extLst>
                <a:ext uri="{28A0092B-C50C-407E-A947-70E740481C1C}">
                  <a14:useLocalDpi xmlns:a14="http://schemas.microsoft.com/office/drawing/2010/main"/>
                </a:ext>
              </a:extLst>
            </a:blip>
            <a:srcRect/>
            <a:stretch>
              <a:fillRect r="16"/>
            </a:stretch>
          </a:blipFill>
          <a:effectLst>
            <a:innerShdw blurRad="368300" dist="508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63">
              <a:latin typeface="Roboto" panose="02000000000000000000" pitchFamily="2" charset="0"/>
            </a:endParaRPr>
          </a:p>
        </p:txBody>
      </p:sp>
      <p:sp>
        <p:nvSpPr>
          <p:cNvPr id="6" name="Titre 1">
            <a:extLst>
              <a:ext uri="{FF2B5EF4-FFF2-40B4-BE49-F238E27FC236}">
                <a16:creationId xmlns:a16="http://schemas.microsoft.com/office/drawing/2014/main" id="{2865CB66-7DA9-7A4E-9AC3-0A034BF20434}"/>
              </a:ext>
            </a:extLst>
          </p:cNvPr>
          <p:cNvSpPr txBox="1">
            <a:spLocks/>
          </p:cNvSpPr>
          <p:nvPr/>
        </p:nvSpPr>
        <p:spPr>
          <a:xfrm>
            <a:off x="838200" y="2910516"/>
            <a:ext cx="10515600" cy="9742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42969">
              <a:lnSpc>
                <a:spcPct val="100000"/>
              </a:lnSpc>
            </a:pPr>
            <a:r>
              <a:rPr lang="fr-FR" sz="3900" dirty="0">
                <a:solidFill>
                  <a:schemeClr val="bg1"/>
                </a:solidFill>
                <a:latin typeface="Abel" panose="02000506030000020004" pitchFamily="2" charset="0"/>
                <a:cs typeface="Arial" panose="020B0604020202020204" pitchFamily="34" charset="0"/>
              </a:rPr>
              <a:t>LES DEUX SEGMENTS </a:t>
            </a:r>
            <a:br>
              <a:rPr lang="fr-FR" sz="3900" dirty="0">
                <a:solidFill>
                  <a:schemeClr val="bg1"/>
                </a:solidFill>
                <a:latin typeface="Abel" panose="02000506030000020004" pitchFamily="2" charset="0"/>
                <a:cs typeface="Arial" panose="020B0604020202020204" pitchFamily="34" charset="0"/>
              </a:rPr>
            </a:br>
            <a:r>
              <a:rPr lang="fr-FR" sz="3900" dirty="0">
                <a:solidFill>
                  <a:schemeClr val="bg1"/>
                </a:solidFill>
                <a:latin typeface="Abel" panose="02000506030000020004" pitchFamily="2" charset="0"/>
                <a:cs typeface="Arial" panose="020B0604020202020204" pitchFamily="34" charset="0"/>
              </a:rPr>
              <a:t>D’ACTIVITÉ D’ENOGIA  </a:t>
            </a: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08372" y="6319143"/>
            <a:ext cx="324548" cy="332214"/>
          </a:xfrm>
          <a:prstGeom prst="rect">
            <a:avLst/>
          </a:prstGeom>
        </p:spPr>
      </p:pic>
    </p:spTree>
    <p:extLst>
      <p:ext uri="{BB962C8B-B14F-4D97-AF65-F5344CB8AC3E}">
        <p14:creationId xmlns:p14="http://schemas.microsoft.com/office/powerpoint/2010/main" val="3845372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89BC83-901D-544F-9194-D21461291EF0}"/>
              </a:ext>
            </a:extLst>
          </p:cNvPr>
          <p:cNvSpPr/>
          <p:nvPr/>
        </p:nvSpPr>
        <p:spPr>
          <a:xfrm>
            <a:off x="-84339" y="-13447"/>
            <a:ext cx="12352638" cy="6909548"/>
          </a:xfrm>
          <a:prstGeom prst="rect">
            <a:avLst/>
          </a:prstGeom>
          <a:solidFill>
            <a:srgbClr val="35B4AD"/>
          </a:solidFill>
          <a:ln w="12700" cap="flat" cmpd="sng" algn="ctr">
            <a:noFill/>
            <a:prstDash val="solid"/>
            <a:miter lim="800000"/>
          </a:ln>
          <a:effectLst>
            <a:innerShdw blurRad="355600" dist="50800" dir="16200000">
              <a:prstClr val="black">
                <a:alpha val="3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Roboto" panose="02000000000000000000" pitchFamily="2" charset="0"/>
              <a:ea typeface="+mn-ea"/>
              <a:cs typeface="+mn-cs"/>
            </a:endParaRPr>
          </a:p>
        </p:txBody>
      </p:sp>
      <p:sp>
        <p:nvSpPr>
          <p:cNvPr id="3" name="ZoneTexte 2"/>
          <p:cNvSpPr txBox="1"/>
          <p:nvPr/>
        </p:nvSpPr>
        <p:spPr>
          <a:xfrm>
            <a:off x="6050181" y="2904259"/>
            <a:ext cx="6218118" cy="1477328"/>
          </a:xfrm>
          <a:prstGeom prst="rect">
            <a:avLst/>
          </a:prstGeom>
          <a:noFill/>
        </p:spPr>
        <p:txBody>
          <a:bodyPr wrap="square" rtlCol="0">
            <a:spAutoFit/>
          </a:bodyPr>
          <a:lstStyle/>
          <a:p>
            <a:pPr algn="ctr"/>
            <a:r>
              <a:rPr lang="fr-FR" sz="3000" b="1" dirty="0">
                <a:solidFill>
                  <a:schemeClr val="bg1"/>
                </a:solidFill>
                <a:latin typeface="Abel" charset="0"/>
                <a:ea typeface="Abel" charset="0"/>
                <a:cs typeface="Abel" charset="0"/>
              </a:rPr>
              <a:t>LA TECHNOLOGIE ORC</a:t>
            </a:r>
          </a:p>
          <a:p>
            <a:pPr algn="ctr"/>
            <a:r>
              <a:rPr lang="fr-FR" sz="3000" b="1" dirty="0">
                <a:solidFill>
                  <a:schemeClr val="bg1"/>
                </a:solidFill>
                <a:latin typeface="Abel" charset="0"/>
                <a:ea typeface="Abel" charset="0"/>
                <a:cs typeface="Abel" charset="0"/>
              </a:rPr>
              <a:t>premier segment </a:t>
            </a:r>
            <a:br>
              <a:rPr lang="fr-FR" sz="3000" b="1" dirty="0">
                <a:solidFill>
                  <a:schemeClr val="bg1"/>
                </a:solidFill>
                <a:latin typeface="Abel" charset="0"/>
                <a:ea typeface="Abel" charset="0"/>
                <a:cs typeface="Abel" charset="0"/>
              </a:rPr>
            </a:br>
            <a:r>
              <a:rPr lang="fr-FR" sz="3000" b="1" dirty="0">
                <a:solidFill>
                  <a:schemeClr val="bg1"/>
                </a:solidFill>
                <a:latin typeface="Abel" charset="0"/>
                <a:ea typeface="Abel" charset="0"/>
                <a:cs typeface="Abel" charset="0"/>
              </a:rPr>
              <a:t>développé par ENOGIA  </a:t>
            </a:r>
          </a:p>
        </p:txBody>
      </p:sp>
      <p:pic>
        <p:nvPicPr>
          <p:cNvPr id="8" name="Imag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08372" y="6319143"/>
            <a:ext cx="324548" cy="332214"/>
          </a:xfrm>
          <a:prstGeom prst="rect">
            <a:avLst/>
          </a:prstGeom>
        </p:spPr>
      </p:pic>
      <p:pic>
        <p:nvPicPr>
          <p:cNvPr id="4" name="Image 3">
            <a:extLst>
              <a:ext uri="{FF2B5EF4-FFF2-40B4-BE49-F238E27FC236}">
                <a16:creationId xmlns:a16="http://schemas.microsoft.com/office/drawing/2014/main" id="{825B769D-31CD-BE46-8AB6-653A62EFC6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01"/>
          <a:stretch/>
        </p:blipFill>
        <p:spPr>
          <a:xfrm>
            <a:off x="-201705" y="-13447"/>
            <a:ext cx="6358468" cy="6909548"/>
          </a:xfrm>
          <a:prstGeom prst="rect">
            <a:avLst/>
          </a:prstGeom>
        </p:spPr>
      </p:pic>
    </p:spTree>
    <p:extLst>
      <p:ext uri="{BB962C8B-B14F-4D97-AF65-F5344CB8AC3E}">
        <p14:creationId xmlns:p14="http://schemas.microsoft.com/office/powerpoint/2010/main" val="252633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38B504DE-87A5-EC4A-838B-D87247CE167D}"/>
              </a:ext>
            </a:extLst>
          </p:cNvPr>
          <p:cNvSpPr/>
          <p:nvPr/>
        </p:nvSpPr>
        <p:spPr>
          <a:xfrm>
            <a:off x="8135591" y="4956471"/>
            <a:ext cx="4068242" cy="1242642"/>
          </a:xfrm>
          <a:prstGeom prst="rect">
            <a:avLst/>
          </a:prstGeom>
          <a:solidFill>
            <a:srgbClr val="35B4AD">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grpSp>
        <p:nvGrpSpPr>
          <p:cNvPr id="91" name="Groupe 90">
            <a:extLst>
              <a:ext uri="{FF2B5EF4-FFF2-40B4-BE49-F238E27FC236}">
                <a16:creationId xmlns:a16="http://schemas.microsoft.com/office/drawing/2014/main" id="{09D266B7-0F69-CD4D-BC1F-B6F2283CB0EA}"/>
              </a:ext>
            </a:extLst>
          </p:cNvPr>
          <p:cNvGrpSpPr/>
          <p:nvPr/>
        </p:nvGrpSpPr>
        <p:grpSpPr>
          <a:xfrm>
            <a:off x="863503" y="2556229"/>
            <a:ext cx="6450316" cy="4037656"/>
            <a:chOff x="2793909" y="2247534"/>
            <a:chExt cx="7277248" cy="4555284"/>
          </a:xfrm>
        </p:grpSpPr>
        <p:grpSp>
          <p:nvGrpSpPr>
            <p:cNvPr id="92" name="Groupe 91">
              <a:extLst>
                <a:ext uri="{FF2B5EF4-FFF2-40B4-BE49-F238E27FC236}">
                  <a16:creationId xmlns:a16="http://schemas.microsoft.com/office/drawing/2014/main" id="{F1283C34-7FA0-DD4C-8FA7-0F5BAF9D3F26}"/>
                </a:ext>
              </a:extLst>
            </p:cNvPr>
            <p:cNvGrpSpPr/>
            <p:nvPr/>
          </p:nvGrpSpPr>
          <p:grpSpPr>
            <a:xfrm>
              <a:off x="3396939" y="2343361"/>
              <a:ext cx="6558603" cy="4459457"/>
              <a:chOff x="2728573" y="1162334"/>
              <a:chExt cx="6309324" cy="4910492"/>
            </a:xfrm>
          </p:grpSpPr>
          <p:pic>
            <p:nvPicPr>
              <p:cNvPr id="98" name="Picture 2">
                <a:extLst>
                  <a:ext uri="{FF2B5EF4-FFF2-40B4-BE49-F238E27FC236}">
                    <a16:creationId xmlns:a16="http://schemas.microsoft.com/office/drawing/2014/main" id="{A67061B0-4BEB-A643-B346-58489699DB3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5600568" y="4229760"/>
                <a:ext cx="735809" cy="159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4">
                <a:extLst>
                  <a:ext uri="{FF2B5EF4-FFF2-40B4-BE49-F238E27FC236}">
                    <a16:creationId xmlns:a16="http://schemas.microsoft.com/office/drawing/2014/main" id="{962F3D59-C3F7-E94A-BB07-291FE1854600}"/>
                  </a:ext>
                </a:extLst>
              </p:cNvPr>
              <p:cNvPicPr>
                <a:picLocks noChangeAspect="1" noChangeArrowheads="1"/>
              </p:cNvPicPr>
              <p:nvPr/>
            </p:nvPicPr>
            <p:blipFill>
              <a:blip r:embed="rId5" cstate="email">
                <a:clrChange>
                  <a:clrFrom>
                    <a:srgbClr val="000000"/>
                  </a:clrFrom>
                  <a:clrTo>
                    <a:srgbClr val="000000">
                      <a:alpha val="0"/>
                    </a:srgbClr>
                  </a:clrTo>
                </a:clrChange>
                <a:grayscl/>
                <a:extLst>
                  <a:ext uri="{28A0092B-C50C-407E-A947-70E740481C1C}">
                    <a14:useLocalDpi xmlns:a14="http://schemas.microsoft.com/office/drawing/2010/main"/>
                  </a:ext>
                </a:extLst>
              </a:blip>
              <a:srcRect/>
              <a:stretch>
                <a:fillRect/>
              </a:stretch>
            </p:blipFill>
            <p:spPr bwMode="auto">
              <a:xfrm>
                <a:off x="3786504" y="3346010"/>
                <a:ext cx="1055132" cy="10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Image 99">
                <a:extLst>
                  <a:ext uri="{FF2B5EF4-FFF2-40B4-BE49-F238E27FC236}">
                    <a16:creationId xmlns:a16="http://schemas.microsoft.com/office/drawing/2014/main" id="{0BD31A6A-DBBE-D44D-8F52-35D8A0AAB08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314" b="100000" l="797" r="95444"/>
                        </a14:imgEffect>
                      </a14:imgLayer>
                    </a14:imgProps>
                  </a:ext>
                  <a:ext uri="{28A0092B-C50C-407E-A947-70E740481C1C}">
                    <a14:useLocalDpi xmlns:a14="http://schemas.microsoft.com/office/drawing/2010/main"/>
                  </a:ext>
                </a:extLst>
              </a:blip>
              <a:stretch>
                <a:fillRect/>
              </a:stretch>
            </p:blipFill>
            <p:spPr>
              <a:xfrm>
                <a:off x="5546125" y="2230860"/>
                <a:ext cx="1072746" cy="869281"/>
              </a:xfrm>
              <a:prstGeom prst="rect">
                <a:avLst/>
              </a:prstGeom>
            </p:spPr>
          </p:pic>
          <p:pic>
            <p:nvPicPr>
              <p:cNvPr id="101" name="Picture 4">
                <a:extLst>
                  <a:ext uri="{FF2B5EF4-FFF2-40B4-BE49-F238E27FC236}">
                    <a16:creationId xmlns:a16="http://schemas.microsoft.com/office/drawing/2014/main" id="{ED408F40-D726-7F43-AB09-A2CDC7BFF8F0}"/>
                  </a:ext>
                </a:extLst>
              </p:cNvPr>
              <p:cNvPicPr>
                <a:picLocks noChangeAspect="1" noChangeArrowheads="1"/>
              </p:cNvPicPr>
              <p:nvPr/>
            </p:nvPicPr>
            <p:blipFill>
              <a:blip r:embed="rId5" cstate="email">
                <a:clrChange>
                  <a:clrFrom>
                    <a:srgbClr val="000000"/>
                  </a:clrFrom>
                  <a:clrTo>
                    <a:srgbClr val="000000">
                      <a:alpha val="0"/>
                    </a:srgbClr>
                  </a:clrTo>
                </a:clrChange>
                <a:grayscl/>
                <a:extLst>
                  <a:ext uri="{28A0092B-C50C-407E-A947-70E740481C1C}">
                    <a14:useLocalDpi xmlns:a14="http://schemas.microsoft.com/office/drawing/2010/main"/>
                  </a:ext>
                </a:extLst>
              </a:blip>
              <a:srcRect/>
              <a:stretch>
                <a:fillRect/>
              </a:stretch>
            </p:blipFill>
            <p:spPr bwMode="auto">
              <a:xfrm>
                <a:off x="7059834" y="3295666"/>
                <a:ext cx="1055132" cy="10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 name="Rectangle 101">
                <a:extLst>
                  <a:ext uri="{FF2B5EF4-FFF2-40B4-BE49-F238E27FC236}">
                    <a16:creationId xmlns:a16="http://schemas.microsoft.com/office/drawing/2014/main" id="{6455A429-321B-7048-BD6A-0C73790C9EF3}"/>
                  </a:ext>
                </a:extLst>
              </p:cNvPr>
              <p:cNvSpPr/>
              <p:nvPr/>
            </p:nvSpPr>
            <p:spPr bwMode="auto">
              <a:xfrm>
                <a:off x="2728573" y="3103371"/>
                <a:ext cx="45719" cy="1522193"/>
              </a:xfrm>
              <a:prstGeom prst="rect">
                <a:avLst/>
              </a:prstGeom>
              <a:solidFill>
                <a:srgbClr val="0049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sp>
            <p:nvSpPr>
              <p:cNvPr id="103" name="ZoneTexte 102">
                <a:extLst>
                  <a:ext uri="{FF2B5EF4-FFF2-40B4-BE49-F238E27FC236}">
                    <a16:creationId xmlns:a16="http://schemas.microsoft.com/office/drawing/2014/main" id="{1487E562-3F12-EB4A-AE6D-383BE6650295}"/>
                  </a:ext>
                </a:extLst>
              </p:cNvPr>
              <p:cNvSpPr txBox="1"/>
              <p:nvPr/>
            </p:nvSpPr>
            <p:spPr>
              <a:xfrm>
                <a:off x="2908601" y="3328735"/>
                <a:ext cx="972108" cy="1032354"/>
              </a:xfrm>
              <a:prstGeom prst="rect">
                <a:avLst/>
              </a:prstGeom>
              <a:solidFill>
                <a:srgbClr val="C32F37"/>
              </a:solidFill>
              <a:ln>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Light" panose="020F0302020204030204"/>
                  </a:rPr>
                  <a:t>Source de </a:t>
                </a:r>
                <a:r>
                  <a:rPr kumimoji="0" lang="en-GB" sz="1600" b="0" i="0" u="none" strike="noStrike" kern="0" cap="none" spc="0" normalizeH="0" baseline="0" noProof="0" dirty="0" err="1">
                    <a:ln>
                      <a:noFill/>
                    </a:ln>
                    <a:solidFill>
                      <a:srgbClr val="FFFFFF"/>
                    </a:solidFill>
                    <a:effectLst/>
                    <a:uLnTx/>
                    <a:uFillTx/>
                    <a:latin typeface="Calibri Light" panose="020F0302020204030204"/>
                  </a:rPr>
                  <a:t>chaleur</a:t>
                </a:r>
                <a:r>
                  <a:rPr kumimoji="0" lang="en-GB" sz="1600" b="0" i="0" u="none" strike="noStrike" kern="0" cap="none" spc="0" normalizeH="0" baseline="0" noProof="0" dirty="0">
                    <a:ln>
                      <a:noFill/>
                    </a:ln>
                    <a:solidFill>
                      <a:srgbClr val="FFFFFF"/>
                    </a:solidFill>
                    <a:effectLst/>
                    <a:uLnTx/>
                    <a:uFillTx/>
                    <a:latin typeface="Calibri Light" panose="020F0302020204030204"/>
                  </a:rPr>
                  <a:t> </a:t>
                </a:r>
              </a:p>
            </p:txBody>
          </p:sp>
          <p:sp>
            <p:nvSpPr>
              <p:cNvPr id="104" name="Virage 103">
                <a:extLst>
                  <a:ext uri="{FF2B5EF4-FFF2-40B4-BE49-F238E27FC236}">
                    <a16:creationId xmlns:a16="http://schemas.microsoft.com/office/drawing/2014/main" id="{2FEEF3B3-5346-3F40-BD7E-8AB1FAA8B737}"/>
                  </a:ext>
                </a:extLst>
              </p:cNvPr>
              <p:cNvSpPr/>
              <p:nvPr/>
            </p:nvSpPr>
            <p:spPr bwMode="auto">
              <a:xfrm>
                <a:off x="4420525" y="2467737"/>
                <a:ext cx="1055133" cy="780887"/>
              </a:xfrm>
              <a:prstGeom prst="bentArrow">
                <a:avLst>
                  <a:gd name="adj1" fmla="val 16400"/>
                  <a:gd name="adj2" fmla="val 19474"/>
                  <a:gd name="adj3" fmla="val 25000"/>
                  <a:gd name="adj4" fmla="val 43750"/>
                </a:avLst>
              </a:prstGeom>
              <a:solidFill>
                <a:srgbClr val="35B4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sp>
            <p:nvSpPr>
              <p:cNvPr id="105" name="Virage 104">
                <a:extLst>
                  <a:ext uri="{FF2B5EF4-FFF2-40B4-BE49-F238E27FC236}">
                    <a16:creationId xmlns:a16="http://schemas.microsoft.com/office/drawing/2014/main" id="{9A98CDD0-0C5E-6441-8DD1-38C3A51CD5B5}"/>
                  </a:ext>
                </a:extLst>
              </p:cNvPr>
              <p:cNvSpPr/>
              <p:nvPr/>
            </p:nvSpPr>
            <p:spPr bwMode="auto">
              <a:xfrm rot="5400000">
                <a:off x="6883266" y="2439920"/>
                <a:ext cx="573649" cy="843800"/>
              </a:xfrm>
              <a:prstGeom prst="bentArrow">
                <a:avLst>
                  <a:gd name="adj1" fmla="val 19503"/>
                  <a:gd name="adj2" fmla="val 21312"/>
                  <a:gd name="adj3" fmla="val 25000"/>
                  <a:gd name="adj4" fmla="val 43750"/>
                </a:avLst>
              </a:prstGeom>
              <a:solidFill>
                <a:srgbClr val="35B4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sp>
            <p:nvSpPr>
              <p:cNvPr id="106" name="Virage 105">
                <a:extLst>
                  <a:ext uri="{FF2B5EF4-FFF2-40B4-BE49-F238E27FC236}">
                    <a16:creationId xmlns:a16="http://schemas.microsoft.com/office/drawing/2014/main" id="{E32E51FB-633D-A342-8D9D-A9A8BA7CB38E}"/>
                  </a:ext>
                </a:extLst>
              </p:cNvPr>
              <p:cNvSpPr/>
              <p:nvPr/>
            </p:nvSpPr>
            <p:spPr bwMode="auto">
              <a:xfrm flipH="1" flipV="1">
                <a:off x="6305234" y="4456910"/>
                <a:ext cx="1267719" cy="624161"/>
              </a:xfrm>
              <a:prstGeom prst="bentArrow">
                <a:avLst>
                  <a:gd name="adj1" fmla="val 18939"/>
                  <a:gd name="adj2" fmla="val 21312"/>
                  <a:gd name="adj3" fmla="val 30803"/>
                  <a:gd name="adj4" fmla="val 43750"/>
                </a:avLst>
              </a:prstGeom>
              <a:solidFill>
                <a:srgbClr val="35B4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sp>
            <p:nvSpPr>
              <p:cNvPr id="107" name="Virage 106">
                <a:extLst>
                  <a:ext uri="{FF2B5EF4-FFF2-40B4-BE49-F238E27FC236}">
                    <a16:creationId xmlns:a16="http://schemas.microsoft.com/office/drawing/2014/main" id="{CBA21609-E641-7043-9135-045025DA4A2D}"/>
                  </a:ext>
                </a:extLst>
              </p:cNvPr>
              <p:cNvSpPr/>
              <p:nvPr/>
            </p:nvSpPr>
            <p:spPr bwMode="auto">
              <a:xfrm rot="16200000">
                <a:off x="4782890" y="4136165"/>
                <a:ext cx="542991" cy="1267718"/>
              </a:xfrm>
              <a:prstGeom prst="bentArrow">
                <a:avLst>
                  <a:gd name="adj1" fmla="val 19506"/>
                  <a:gd name="adj2" fmla="val 25000"/>
                  <a:gd name="adj3" fmla="val 34338"/>
                  <a:gd name="adj4" fmla="val 43750"/>
                </a:avLst>
              </a:prstGeom>
              <a:solidFill>
                <a:srgbClr val="35B4A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sp>
            <p:nvSpPr>
              <p:cNvPr id="108" name="Virage 107">
                <a:extLst>
                  <a:ext uri="{FF2B5EF4-FFF2-40B4-BE49-F238E27FC236}">
                    <a16:creationId xmlns:a16="http://schemas.microsoft.com/office/drawing/2014/main" id="{315A7B29-A64C-8749-9F8C-E39AF54E0E11}"/>
                  </a:ext>
                </a:extLst>
              </p:cNvPr>
              <p:cNvSpPr/>
              <p:nvPr/>
            </p:nvSpPr>
            <p:spPr bwMode="auto">
              <a:xfrm>
                <a:off x="6008211" y="1162334"/>
                <a:ext cx="1215255" cy="1098235"/>
              </a:xfrm>
              <a:prstGeom prst="bentArrow">
                <a:avLst>
                  <a:gd name="adj1" fmla="val 10891"/>
                  <a:gd name="adj2" fmla="val 25000"/>
                  <a:gd name="adj3" fmla="val 25000"/>
                  <a:gd name="adj4" fmla="val 43750"/>
                </a:avLst>
              </a:prstGeom>
              <a:solidFill>
                <a:srgbClr val="0049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sp>
            <p:nvSpPr>
              <p:cNvPr id="109" name="Triangle isocèle 28">
                <a:extLst>
                  <a:ext uri="{FF2B5EF4-FFF2-40B4-BE49-F238E27FC236}">
                    <a16:creationId xmlns:a16="http://schemas.microsoft.com/office/drawing/2014/main" id="{6D52AB3A-48DD-0C46-93FE-3AB7E4816AEA}"/>
                  </a:ext>
                </a:extLst>
              </p:cNvPr>
              <p:cNvSpPr/>
              <p:nvPr/>
            </p:nvSpPr>
            <p:spPr bwMode="auto">
              <a:xfrm rot="5400000">
                <a:off x="3698986" y="3756259"/>
                <a:ext cx="435578" cy="160478"/>
              </a:xfrm>
              <a:prstGeom prst="triangle">
                <a:avLst/>
              </a:prstGeom>
              <a:solidFill>
                <a:srgbClr val="C32F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sp>
            <p:nvSpPr>
              <p:cNvPr id="110" name="TextBox 14">
                <a:extLst>
                  <a:ext uri="{FF2B5EF4-FFF2-40B4-BE49-F238E27FC236}">
                    <a16:creationId xmlns:a16="http://schemas.microsoft.com/office/drawing/2014/main" id="{6B107513-B190-D94A-9239-267D7B1892BD}"/>
                  </a:ext>
                </a:extLst>
              </p:cNvPr>
              <p:cNvSpPr txBox="1"/>
              <p:nvPr/>
            </p:nvSpPr>
            <p:spPr>
              <a:xfrm>
                <a:off x="4564387" y="3719588"/>
                <a:ext cx="1537831" cy="3823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4965"/>
                    </a:solidFill>
                    <a:effectLst/>
                    <a:uLnTx/>
                    <a:uFillTx/>
                    <a:latin typeface="Roboto" panose="02000000000000000000" pitchFamily="2" charset="0"/>
                    <a:ea typeface="Roboto" panose="02000000000000000000" pitchFamily="2" charset="0"/>
                  </a:rPr>
                  <a:t>Evaporateur</a:t>
                </a:r>
                <a:endParaRPr kumimoji="0" lang="en-US" sz="1400" b="0" i="0" u="none" strike="noStrike" kern="0" cap="none" spc="0" normalizeH="0" baseline="0" noProof="0" dirty="0">
                  <a:ln>
                    <a:noFill/>
                  </a:ln>
                  <a:solidFill>
                    <a:srgbClr val="004965"/>
                  </a:solidFill>
                  <a:effectLst/>
                  <a:uLnTx/>
                  <a:uFillTx/>
                  <a:latin typeface="Roboto" panose="02000000000000000000" pitchFamily="2" charset="0"/>
                  <a:ea typeface="Roboto" panose="02000000000000000000" pitchFamily="2" charset="0"/>
                </a:endParaRPr>
              </a:p>
            </p:txBody>
          </p:sp>
          <p:sp>
            <p:nvSpPr>
              <p:cNvPr id="111" name="TextBox 14">
                <a:extLst>
                  <a:ext uri="{FF2B5EF4-FFF2-40B4-BE49-F238E27FC236}">
                    <a16:creationId xmlns:a16="http://schemas.microsoft.com/office/drawing/2014/main" id="{033BB864-6CF8-3E4B-A259-93EB6E8BAC57}"/>
                  </a:ext>
                </a:extLst>
              </p:cNvPr>
              <p:cNvSpPr txBox="1"/>
              <p:nvPr/>
            </p:nvSpPr>
            <p:spPr>
              <a:xfrm>
                <a:off x="5522775" y="3114566"/>
                <a:ext cx="1114193" cy="382354"/>
              </a:xfrm>
              <a:prstGeom prst="rect">
                <a:avLst/>
              </a:prstGeom>
              <a:noFill/>
              <a:ln w="38100">
                <a:solidFill>
                  <a:srgbClr val="35B4A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4965"/>
                    </a:solidFill>
                    <a:effectLst/>
                    <a:uLnTx/>
                    <a:uFillTx/>
                    <a:latin typeface="Roboto" panose="02000000000000000000" pitchFamily="2" charset="0"/>
                    <a:ea typeface="Roboto" panose="02000000000000000000" pitchFamily="2" charset="0"/>
                  </a:rPr>
                  <a:t>Turbine</a:t>
                </a:r>
                <a:endParaRPr kumimoji="0" lang="en-US" sz="1600" b="1" i="0" u="none" strike="noStrike" kern="0" cap="none" spc="0" normalizeH="0" baseline="0" noProof="0" dirty="0">
                  <a:ln>
                    <a:noFill/>
                  </a:ln>
                  <a:solidFill>
                    <a:srgbClr val="004965"/>
                  </a:solidFill>
                  <a:effectLst/>
                  <a:uLnTx/>
                  <a:uFillTx/>
                  <a:latin typeface="Roboto" panose="02000000000000000000" pitchFamily="2" charset="0"/>
                  <a:ea typeface="Roboto" panose="02000000000000000000" pitchFamily="2" charset="0"/>
                </a:endParaRPr>
              </a:p>
            </p:txBody>
          </p:sp>
          <p:sp>
            <p:nvSpPr>
              <p:cNvPr id="112" name="TextBox 14">
                <a:extLst>
                  <a:ext uri="{FF2B5EF4-FFF2-40B4-BE49-F238E27FC236}">
                    <a16:creationId xmlns:a16="http://schemas.microsoft.com/office/drawing/2014/main" id="{815616AA-9654-0543-A546-0B7D2D750020}"/>
                  </a:ext>
                </a:extLst>
              </p:cNvPr>
              <p:cNvSpPr txBox="1"/>
              <p:nvPr/>
            </p:nvSpPr>
            <p:spPr>
              <a:xfrm>
                <a:off x="5026798" y="5681176"/>
                <a:ext cx="3260264" cy="39165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4965"/>
                    </a:solidFill>
                    <a:effectLst/>
                    <a:uLnTx/>
                    <a:uFillTx/>
                    <a:latin typeface="Roboto" panose="02000000000000000000" pitchFamily="2" charset="0"/>
                    <a:ea typeface="Roboto" panose="02000000000000000000" pitchFamily="2" charset="0"/>
                  </a:rPr>
                  <a:t>Pompe</a:t>
                </a:r>
                <a:r>
                  <a:rPr kumimoji="0" lang="en-US" sz="1400" b="0" i="0" u="none" strike="noStrike" kern="0" cap="none" spc="0" normalizeH="0" baseline="0" noProof="0" dirty="0">
                    <a:ln>
                      <a:noFill/>
                    </a:ln>
                    <a:solidFill>
                      <a:srgbClr val="004965"/>
                    </a:solidFill>
                    <a:effectLst/>
                    <a:uLnTx/>
                    <a:uFillTx/>
                    <a:latin typeface="Roboto" panose="02000000000000000000" pitchFamily="2" charset="0"/>
                    <a:ea typeface="Roboto" panose="02000000000000000000" pitchFamily="2" charset="0"/>
                  </a:rPr>
                  <a:t> </a:t>
                </a:r>
                <a:r>
                  <a:rPr kumimoji="0" lang="en-US" sz="1400" b="0" i="0" u="none" strike="noStrike" kern="0" cap="none" spc="0" normalizeH="0" baseline="0" noProof="0" dirty="0" err="1">
                    <a:ln>
                      <a:noFill/>
                    </a:ln>
                    <a:solidFill>
                      <a:srgbClr val="004965"/>
                    </a:solidFill>
                    <a:effectLst/>
                    <a:uLnTx/>
                    <a:uFillTx/>
                    <a:latin typeface="Roboto" panose="02000000000000000000" pitchFamily="2" charset="0"/>
                    <a:ea typeface="Roboto" panose="02000000000000000000" pitchFamily="2" charset="0"/>
                  </a:rPr>
                  <a:t>d’alimentation</a:t>
                </a:r>
                <a:endParaRPr kumimoji="0" lang="en-US" sz="1400" b="0" i="0" u="none" strike="noStrike" kern="0" cap="none" spc="0" normalizeH="0" baseline="0" noProof="0" dirty="0">
                  <a:ln>
                    <a:noFill/>
                  </a:ln>
                  <a:solidFill>
                    <a:srgbClr val="004965"/>
                  </a:solidFill>
                  <a:effectLst/>
                  <a:uLnTx/>
                  <a:uFillTx/>
                  <a:latin typeface="Roboto" panose="02000000000000000000" pitchFamily="2" charset="0"/>
                  <a:ea typeface="Roboto" panose="02000000000000000000" pitchFamily="2" charset="0"/>
                </a:endParaRPr>
              </a:p>
            </p:txBody>
          </p:sp>
          <p:sp>
            <p:nvSpPr>
              <p:cNvPr id="113" name="TextBox 14">
                <a:extLst>
                  <a:ext uri="{FF2B5EF4-FFF2-40B4-BE49-F238E27FC236}">
                    <a16:creationId xmlns:a16="http://schemas.microsoft.com/office/drawing/2014/main" id="{4EC63481-2802-0047-BE83-AFEA21293128}"/>
                  </a:ext>
                </a:extLst>
              </p:cNvPr>
              <p:cNvSpPr txBox="1"/>
              <p:nvPr/>
            </p:nvSpPr>
            <p:spPr>
              <a:xfrm>
                <a:off x="7416089" y="1798566"/>
                <a:ext cx="990277" cy="3823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4965"/>
                    </a:solidFill>
                    <a:effectLst/>
                    <a:uLnTx/>
                    <a:uFillTx/>
                    <a:latin typeface="Roboto" panose="02000000000000000000" pitchFamily="2" charset="0"/>
                    <a:ea typeface="Roboto" panose="02000000000000000000" pitchFamily="2" charset="0"/>
                  </a:rPr>
                  <a:t>Electricité</a:t>
                </a:r>
                <a:endParaRPr kumimoji="0" lang="en-US" sz="1400" b="0" i="0" u="none" strike="noStrike" kern="0" cap="none" spc="0" normalizeH="0" baseline="0" noProof="0" dirty="0">
                  <a:ln>
                    <a:noFill/>
                  </a:ln>
                  <a:solidFill>
                    <a:srgbClr val="004965"/>
                  </a:solidFill>
                  <a:effectLst/>
                  <a:uLnTx/>
                  <a:uFillTx/>
                  <a:latin typeface="Roboto" panose="02000000000000000000" pitchFamily="2" charset="0"/>
                  <a:ea typeface="Roboto" panose="02000000000000000000" pitchFamily="2" charset="0"/>
                </a:endParaRPr>
              </a:p>
            </p:txBody>
          </p:sp>
          <p:sp>
            <p:nvSpPr>
              <p:cNvPr id="114" name="TextBox 14">
                <a:extLst>
                  <a:ext uri="{FF2B5EF4-FFF2-40B4-BE49-F238E27FC236}">
                    <a16:creationId xmlns:a16="http://schemas.microsoft.com/office/drawing/2014/main" id="{4825F1DE-FDA4-AE43-AA68-9BD5C5A8CBD0}"/>
                  </a:ext>
                </a:extLst>
              </p:cNvPr>
              <p:cNvSpPr txBox="1"/>
              <p:nvPr/>
            </p:nvSpPr>
            <p:spPr>
              <a:xfrm>
                <a:off x="6069271" y="3731618"/>
                <a:ext cx="1416736" cy="3823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4965"/>
                    </a:solidFill>
                    <a:effectLst/>
                    <a:uLnTx/>
                    <a:uFillTx/>
                    <a:latin typeface="Roboto" panose="02000000000000000000" pitchFamily="2" charset="0"/>
                    <a:ea typeface="Roboto" panose="02000000000000000000" pitchFamily="2" charset="0"/>
                  </a:rPr>
                  <a:t>Condensateur</a:t>
                </a:r>
                <a:endParaRPr kumimoji="0" lang="en-US" sz="1400" b="0" i="0" u="none" strike="noStrike" kern="0" cap="none" spc="0" normalizeH="0" baseline="0" noProof="0" dirty="0">
                  <a:ln>
                    <a:noFill/>
                  </a:ln>
                  <a:solidFill>
                    <a:srgbClr val="004965"/>
                  </a:solidFill>
                  <a:effectLst/>
                  <a:uLnTx/>
                  <a:uFillTx/>
                  <a:latin typeface="Roboto" panose="02000000000000000000" pitchFamily="2" charset="0"/>
                  <a:ea typeface="Roboto" panose="02000000000000000000" pitchFamily="2" charset="0"/>
                </a:endParaRPr>
              </a:p>
            </p:txBody>
          </p:sp>
          <p:sp>
            <p:nvSpPr>
              <p:cNvPr id="115" name="Bent Arrow 10">
                <a:extLst>
                  <a:ext uri="{FF2B5EF4-FFF2-40B4-BE49-F238E27FC236}">
                    <a16:creationId xmlns:a16="http://schemas.microsoft.com/office/drawing/2014/main" id="{121ABF6E-1F03-A247-91DE-39540FCEFC28}"/>
                  </a:ext>
                </a:extLst>
              </p:cNvPr>
              <p:cNvSpPr/>
              <p:nvPr/>
            </p:nvSpPr>
            <p:spPr bwMode="auto">
              <a:xfrm rot="5400000">
                <a:off x="3412503" y="2316700"/>
                <a:ext cx="591357" cy="1236723"/>
              </a:xfrm>
              <a:prstGeom prst="bentArrow">
                <a:avLst>
                  <a:gd name="adj1" fmla="val 19826"/>
                  <a:gd name="adj2" fmla="val 28596"/>
                  <a:gd name="adj3" fmla="val 32650"/>
                  <a:gd name="adj4" fmla="val 43750"/>
                </a:avLst>
              </a:prstGeom>
              <a:gradFill flip="none" rotWithShape="1">
                <a:gsLst>
                  <a:gs pos="0">
                    <a:srgbClr val="C32F37"/>
                  </a:gs>
                  <a:gs pos="100000">
                    <a:srgbClr val="C32F37">
                      <a:lumMod val="60000"/>
                      <a:lumOff val="40000"/>
                    </a:srgbClr>
                  </a:gs>
                </a:gsLst>
                <a:lin ang="0" scaled="1"/>
                <a:tileRect/>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2000" b="0" i="0" u="none" strike="noStrike" kern="0" cap="none" spc="0" normalizeH="0" baseline="0" noProof="0" dirty="0">
                  <a:ln>
                    <a:noFill/>
                  </a:ln>
                  <a:solidFill>
                    <a:srgbClr val="FFFFFF"/>
                  </a:solidFill>
                  <a:effectLst/>
                  <a:uLnTx/>
                  <a:uFillTx/>
                  <a:latin typeface="Calibri Light" panose="020F0302020204030204"/>
                  <a:ea typeface="+mn-ea"/>
                  <a:cs typeface="Lucida Sans Unicode" charset="0"/>
                </a:endParaRPr>
              </a:p>
            </p:txBody>
          </p:sp>
          <p:sp>
            <p:nvSpPr>
              <p:cNvPr id="116" name="Bent Arrow 8">
                <a:extLst>
                  <a:ext uri="{FF2B5EF4-FFF2-40B4-BE49-F238E27FC236}">
                    <a16:creationId xmlns:a16="http://schemas.microsoft.com/office/drawing/2014/main" id="{735C67E3-0B5F-3740-AAEA-9BFAAAA3A0FD}"/>
                  </a:ext>
                </a:extLst>
              </p:cNvPr>
              <p:cNvSpPr/>
              <p:nvPr/>
            </p:nvSpPr>
            <p:spPr bwMode="auto">
              <a:xfrm rot="10800000">
                <a:off x="3073997" y="4540603"/>
                <a:ext cx="1137087" cy="661175"/>
              </a:xfrm>
              <a:prstGeom prst="bentArrow">
                <a:avLst>
                  <a:gd name="adj1" fmla="val 18238"/>
                  <a:gd name="adj2" fmla="val 21890"/>
                  <a:gd name="adj3" fmla="val 30674"/>
                  <a:gd name="adj4" fmla="val 43750"/>
                </a:avLst>
              </a:prstGeom>
              <a:gradFill rotWithShape="1">
                <a:gsLst>
                  <a:gs pos="0">
                    <a:srgbClr val="C32F37">
                      <a:lumMod val="60000"/>
                      <a:lumOff val="40000"/>
                    </a:srgbClr>
                  </a:gs>
                  <a:gs pos="100000">
                    <a:srgbClr val="C32F37">
                      <a:lumMod val="20000"/>
                      <a:lumOff val="80000"/>
                    </a:srgbClr>
                  </a:gs>
                </a:gsLst>
                <a:lin ang="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2000" b="0" i="0" u="none" strike="noStrike" kern="0" cap="none" spc="0" normalizeH="0" baseline="0" noProof="0" dirty="0">
                  <a:ln>
                    <a:noFill/>
                  </a:ln>
                  <a:solidFill>
                    <a:srgbClr val="FFFFFF"/>
                  </a:solidFill>
                  <a:effectLst/>
                  <a:uLnTx/>
                  <a:uFillTx/>
                  <a:latin typeface="Calibri Light" panose="020F0302020204030204"/>
                  <a:ea typeface="+mn-ea"/>
                  <a:cs typeface="Lucida Sans Unicode" charset="0"/>
                </a:endParaRPr>
              </a:p>
            </p:txBody>
          </p:sp>
          <p:sp>
            <p:nvSpPr>
              <p:cNvPr id="117" name="Bent Arrow 7">
                <a:extLst>
                  <a:ext uri="{FF2B5EF4-FFF2-40B4-BE49-F238E27FC236}">
                    <a16:creationId xmlns:a16="http://schemas.microsoft.com/office/drawing/2014/main" id="{23D3644C-4C92-0841-8B1D-CE5FA13877F8}"/>
                  </a:ext>
                </a:extLst>
              </p:cNvPr>
              <p:cNvSpPr/>
              <p:nvPr/>
            </p:nvSpPr>
            <p:spPr bwMode="auto">
              <a:xfrm>
                <a:off x="7651377" y="2466082"/>
                <a:ext cx="1268328" cy="650867"/>
              </a:xfrm>
              <a:prstGeom prst="bentArrow">
                <a:avLst>
                  <a:gd name="adj1" fmla="val 17645"/>
                  <a:gd name="adj2" fmla="val 21714"/>
                  <a:gd name="adj3" fmla="val 33018"/>
                  <a:gd name="adj4" fmla="val 43750"/>
                </a:avLst>
              </a:prstGeom>
              <a:gradFill rotWithShape="1">
                <a:gsLst>
                  <a:gs pos="0">
                    <a:srgbClr val="16618D">
                      <a:lumMod val="60000"/>
                      <a:lumOff val="40000"/>
                    </a:srgbClr>
                  </a:gs>
                  <a:gs pos="100000">
                    <a:srgbClr val="16618D">
                      <a:lumMod val="20000"/>
                      <a:lumOff val="80000"/>
                    </a:srgbClr>
                  </a:gs>
                </a:gsLst>
                <a:lin ang="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2000" b="0" i="0" u="none" strike="noStrike" kern="0" cap="none" spc="0" normalizeH="0" baseline="0" noProof="0" dirty="0">
                  <a:ln>
                    <a:noFill/>
                  </a:ln>
                  <a:solidFill>
                    <a:srgbClr val="FFFFFF"/>
                  </a:solidFill>
                  <a:effectLst/>
                  <a:uLnTx/>
                  <a:uFillTx/>
                  <a:latin typeface="Calibri Light" panose="020F0302020204030204"/>
                  <a:ea typeface="+mn-ea"/>
                  <a:cs typeface="Lucida Sans Unicode" charset="0"/>
                </a:endParaRPr>
              </a:p>
            </p:txBody>
          </p:sp>
          <p:sp>
            <p:nvSpPr>
              <p:cNvPr id="118" name="Bent Arrow 9">
                <a:extLst>
                  <a:ext uri="{FF2B5EF4-FFF2-40B4-BE49-F238E27FC236}">
                    <a16:creationId xmlns:a16="http://schemas.microsoft.com/office/drawing/2014/main" id="{ED5BFEDE-348B-9D4A-B583-3606F83B7BBF}"/>
                  </a:ext>
                </a:extLst>
              </p:cNvPr>
              <p:cNvSpPr/>
              <p:nvPr/>
            </p:nvSpPr>
            <p:spPr bwMode="auto">
              <a:xfrm rot="16200000">
                <a:off x="8012301" y="4095989"/>
                <a:ext cx="583717" cy="1305559"/>
              </a:xfrm>
              <a:prstGeom prst="bentArrow">
                <a:avLst>
                  <a:gd name="adj1" fmla="val 19575"/>
                  <a:gd name="adj2" fmla="val 27430"/>
                  <a:gd name="adj3" fmla="val 34404"/>
                  <a:gd name="adj4" fmla="val 43750"/>
                </a:avLst>
              </a:prstGeom>
              <a:gradFill rotWithShape="1">
                <a:gsLst>
                  <a:gs pos="0">
                    <a:srgbClr val="16618D"/>
                  </a:gs>
                  <a:gs pos="100000">
                    <a:srgbClr val="16618D">
                      <a:lumMod val="60000"/>
                      <a:lumOff val="40000"/>
                    </a:srgbClr>
                  </a:gs>
                </a:gsLst>
                <a:lin ang="0" scaled="1"/>
              </a:gradFill>
              <a:ln>
                <a:noFill/>
                <a:headEnd type="none" w="med" len="med"/>
                <a:tailEnd type="none" w="med" len="med"/>
              </a:ln>
              <a:effectLst/>
              <a:scene3d>
                <a:camera prst="orthographicFront">
                  <a:rot lat="0" lon="0" rev="0"/>
                </a:camera>
                <a:lightRig rig="threePt" dir="t">
                  <a:rot lat="0" lon="0" rev="1200000"/>
                </a:lightRig>
              </a:scene3d>
              <a:sp3d/>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2000" b="0" i="0" u="none" strike="noStrike" kern="0" cap="none" spc="0" normalizeH="0" baseline="0" noProof="0" dirty="0">
                  <a:ln>
                    <a:noFill/>
                  </a:ln>
                  <a:solidFill>
                    <a:srgbClr val="FFFFFF"/>
                  </a:solidFill>
                  <a:effectLst/>
                  <a:uLnTx/>
                  <a:uFillTx/>
                  <a:latin typeface="Calibri Light" panose="020F0302020204030204"/>
                  <a:ea typeface="+mn-ea"/>
                  <a:cs typeface="Lucida Sans Unicode" charset="0"/>
                </a:endParaRPr>
              </a:p>
            </p:txBody>
          </p:sp>
          <p:sp>
            <p:nvSpPr>
              <p:cNvPr id="119" name="ZoneTexte 118">
                <a:extLst>
                  <a:ext uri="{FF2B5EF4-FFF2-40B4-BE49-F238E27FC236}">
                    <a16:creationId xmlns:a16="http://schemas.microsoft.com/office/drawing/2014/main" id="{62D8CF45-84B4-994A-AA77-CA769DC2A4AB}"/>
                  </a:ext>
                </a:extLst>
              </p:cNvPr>
              <p:cNvSpPr txBox="1"/>
              <p:nvPr/>
            </p:nvSpPr>
            <p:spPr>
              <a:xfrm>
                <a:off x="8065789" y="3180340"/>
                <a:ext cx="972108" cy="1185294"/>
              </a:xfrm>
              <a:prstGeom prst="rect">
                <a:avLst/>
              </a:prstGeom>
              <a:solidFill>
                <a:srgbClr val="16618D"/>
              </a:solidFill>
              <a:ln>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latin typeface="Calibri Light"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FFFFFF"/>
                    </a:solidFill>
                    <a:effectLst/>
                    <a:uLnTx/>
                    <a:uFillTx/>
                    <a:latin typeface="Calibri Light" panose="020F0302020204030204"/>
                  </a:rPr>
                  <a:t>Froid</a:t>
                </a:r>
                <a:endParaRPr kumimoji="0" lang="en-GB" sz="1600" b="0" i="0" u="none" strike="noStrike" kern="0" cap="none" spc="0" normalizeH="0" baseline="0" noProof="0" dirty="0">
                  <a:ln>
                    <a:noFill/>
                  </a:ln>
                  <a:solidFill>
                    <a:srgbClr val="FFFFFF"/>
                  </a:solidFill>
                  <a:effectLst/>
                  <a:uLnTx/>
                  <a:uFillTx/>
                  <a:latin typeface="Calibri Light"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0000"/>
                  </a:solidFill>
                  <a:effectLst/>
                  <a:uLnTx/>
                  <a:uFillTx/>
                  <a:latin typeface="Calibri Light" panose="020F0302020204030204"/>
                </a:endParaRPr>
              </a:p>
            </p:txBody>
          </p:sp>
        </p:grpSp>
        <p:pic>
          <p:nvPicPr>
            <p:cNvPr id="93" name="Image 92">
              <a:extLst>
                <a:ext uri="{FF2B5EF4-FFF2-40B4-BE49-F238E27FC236}">
                  <a16:creationId xmlns:a16="http://schemas.microsoft.com/office/drawing/2014/main" id="{E9363EFA-E1C7-D248-9962-96C539EE3F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95375" y="4061348"/>
              <a:ext cx="501611" cy="430795"/>
            </a:xfrm>
            <a:prstGeom prst="rect">
              <a:avLst/>
            </a:prstGeom>
          </p:spPr>
        </p:pic>
        <p:pic>
          <p:nvPicPr>
            <p:cNvPr id="94" name="Image 93">
              <a:extLst>
                <a:ext uri="{FF2B5EF4-FFF2-40B4-BE49-F238E27FC236}">
                  <a16:creationId xmlns:a16="http://schemas.microsoft.com/office/drawing/2014/main" id="{64740E8A-F768-C34F-8B88-86155B21C26B}"/>
                </a:ext>
              </a:extLst>
            </p:cNvPr>
            <p:cNvPicPr>
              <a:picLocks noChangeAspect="1"/>
            </p:cNvPicPr>
            <p:nvPr/>
          </p:nvPicPr>
          <p:blipFill>
            <a:blip r:embed="rId9"/>
            <a:stretch>
              <a:fillRect/>
            </a:stretch>
          </p:blipFill>
          <p:spPr>
            <a:xfrm>
              <a:off x="2808672" y="4516601"/>
              <a:ext cx="510508" cy="582503"/>
            </a:xfrm>
            <a:prstGeom prst="rect">
              <a:avLst/>
            </a:prstGeom>
          </p:spPr>
        </p:pic>
        <p:pic>
          <p:nvPicPr>
            <p:cNvPr id="95" name="Image 94">
              <a:extLst>
                <a:ext uri="{FF2B5EF4-FFF2-40B4-BE49-F238E27FC236}">
                  <a16:creationId xmlns:a16="http://schemas.microsoft.com/office/drawing/2014/main" id="{329946FC-72B2-294E-86F2-2BC7BD4D306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93909" y="5159374"/>
              <a:ext cx="483667" cy="518215"/>
            </a:xfrm>
            <a:prstGeom prst="rect">
              <a:avLst/>
            </a:prstGeom>
          </p:spPr>
        </p:pic>
        <p:pic>
          <p:nvPicPr>
            <p:cNvPr id="96" name="Image 95">
              <a:extLst>
                <a:ext uri="{FF2B5EF4-FFF2-40B4-BE49-F238E27FC236}">
                  <a16:creationId xmlns:a16="http://schemas.microsoft.com/office/drawing/2014/main" id="{FDD61BDF-62A4-2043-A65A-C04D7B049874}"/>
                </a:ext>
              </a:extLst>
            </p:cNvPr>
            <p:cNvPicPr>
              <a:picLocks noChangeAspect="1"/>
            </p:cNvPicPr>
            <p:nvPr/>
          </p:nvPicPr>
          <p:blipFill>
            <a:blip r:embed="rId11"/>
            <a:stretch>
              <a:fillRect/>
            </a:stretch>
          </p:blipFill>
          <p:spPr>
            <a:xfrm>
              <a:off x="8205096" y="2247534"/>
              <a:ext cx="969947" cy="773648"/>
            </a:xfrm>
            <a:prstGeom prst="rect">
              <a:avLst/>
            </a:prstGeom>
          </p:spPr>
        </p:pic>
        <p:sp>
          <p:nvSpPr>
            <p:cNvPr id="97" name="Triangle isocèle 28">
              <a:extLst>
                <a:ext uri="{FF2B5EF4-FFF2-40B4-BE49-F238E27FC236}">
                  <a16:creationId xmlns:a16="http://schemas.microsoft.com/office/drawing/2014/main" id="{D7483662-3FA1-FD4B-818E-92ED133CB11C}"/>
                </a:ext>
              </a:extLst>
            </p:cNvPr>
            <p:cNvSpPr/>
            <p:nvPr/>
          </p:nvSpPr>
          <p:spPr bwMode="auto">
            <a:xfrm rot="5400000">
              <a:off x="9789963" y="4630815"/>
              <a:ext cx="395570" cy="166819"/>
            </a:xfrm>
            <a:prstGeom prst="triangle">
              <a:avLst/>
            </a:prstGeom>
            <a:solidFill>
              <a:srgbClr val="1661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fr-FR" sz="2000" b="0" i="0" u="none" strike="noStrike" kern="0" cap="none" spc="0" normalizeH="0" baseline="0" noProof="0">
                <a:ln>
                  <a:noFill/>
                </a:ln>
                <a:solidFill>
                  <a:srgbClr val="FFFFFF"/>
                </a:solidFill>
                <a:effectLst/>
                <a:uLnTx/>
                <a:uFillTx/>
                <a:latin typeface="Calibri Light" panose="020F0302020204030204"/>
                <a:cs typeface="Lucida Sans Unicode" charset="0"/>
              </a:endParaRPr>
            </a:p>
          </p:txBody>
        </p:sp>
      </p:grpSp>
      <p:sp>
        <p:nvSpPr>
          <p:cNvPr id="122" name="Rectangle 121">
            <a:extLst>
              <a:ext uri="{FF2B5EF4-FFF2-40B4-BE49-F238E27FC236}">
                <a16:creationId xmlns:a16="http://schemas.microsoft.com/office/drawing/2014/main" id="{3994F5C3-90ED-D543-94C0-21BC9E87A4A5}"/>
              </a:ext>
            </a:extLst>
          </p:cNvPr>
          <p:cNvSpPr/>
          <p:nvPr/>
        </p:nvSpPr>
        <p:spPr>
          <a:xfrm>
            <a:off x="8398891" y="5127056"/>
            <a:ext cx="3294382" cy="89255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1600" b="1" kern="0" dirty="0">
                <a:solidFill>
                  <a:srgbClr val="35B4AD"/>
                </a:solidFill>
                <a:ea typeface="Roboto" panose="02000000000000000000" pitchFamily="2" charset="0"/>
              </a:rPr>
              <a:t>AVANTAGE TECHNOLOGIQUE</a:t>
            </a:r>
            <a:br>
              <a:rPr lang="fr-FR" sz="1600" b="1" kern="0" dirty="0">
                <a:solidFill>
                  <a:schemeClr val="bg1"/>
                </a:solidFill>
                <a:ea typeface="Roboto" panose="02000000000000000000" pitchFamily="2" charset="0"/>
              </a:rPr>
            </a:br>
            <a:r>
              <a:rPr lang="fr-FR" sz="1200" b="1" kern="0" dirty="0">
                <a:solidFill>
                  <a:srgbClr val="0D3F5C"/>
                </a:solidFill>
                <a:ea typeface="Roboto" panose="02000000000000000000" pitchFamily="2" charset="0"/>
              </a:rPr>
              <a:t>Les appareils sont très fiables car constitués de peu de pièces mobiles et ayant peu de contraintes sur les composants.</a:t>
            </a:r>
          </a:p>
        </p:txBody>
      </p:sp>
      <p:pic>
        <p:nvPicPr>
          <p:cNvPr id="39" name="Image 38"/>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0" y="0"/>
            <a:ext cx="12192000" cy="1185726"/>
          </a:xfrm>
          <a:prstGeom prst="rect">
            <a:avLst/>
          </a:prstGeom>
        </p:spPr>
      </p:pic>
      <p:pic>
        <p:nvPicPr>
          <p:cNvPr id="40" name="Image 3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9822" y="330456"/>
            <a:ext cx="530288" cy="542814"/>
          </a:xfrm>
          <a:prstGeom prst="rect">
            <a:avLst/>
          </a:prstGeom>
        </p:spPr>
      </p:pic>
      <p:sp>
        <p:nvSpPr>
          <p:cNvPr id="41" name="Rectangle 40"/>
          <p:cNvSpPr/>
          <p:nvPr/>
        </p:nvSpPr>
        <p:spPr>
          <a:xfrm>
            <a:off x="1229932" y="0"/>
            <a:ext cx="10962068" cy="118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chemeClr val="bg1"/>
                </a:solidFill>
                <a:latin typeface="Abel" panose="02000506030000020004" pitchFamily="2" charset="0"/>
              </a:rPr>
              <a:t>L’ORC, UNE TECHNOLOGIE AUX NOMBREUX AVANTAGES</a:t>
            </a:r>
          </a:p>
          <a:p>
            <a:r>
              <a:rPr lang="fr-FR" sz="2400" b="1" dirty="0">
                <a:solidFill>
                  <a:schemeClr val="bg1"/>
                </a:solidFill>
                <a:latin typeface="Abel" panose="02000506030000020004" pitchFamily="2" charset="0"/>
              </a:rPr>
              <a:t>dans la production d’électricité recyclée </a:t>
            </a:r>
            <a:endParaRPr lang="fr-FR" sz="2400" b="1" dirty="0">
              <a:solidFill>
                <a:schemeClr val="bg1"/>
              </a:solidFill>
              <a:latin typeface="Abel" panose="02000506030000020004" pitchFamily="2" charset="0"/>
              <a:ea typeface="Abel" charset="0"/>
              <a:cs typeface="Arial" panose="020B0604020202020204" pitchFamily="34" charset="0"/>
            </a:endParaRPr>
          </a:p>
        </p:txBody>
      </p:sp>
      <p:pic>
        <p:nvPicPr>
          <p:cNvPr id="42" name="Image 41">
            <a:extLst>
              <a:ext uri="{FF2B5EF4-FFF2-40B4-BE49-F238E27FC236}">
                <a16:creationId xmlns:a16="http://schemas.microsoft.com/office/drawing/2014/main" id="{95B77B9F-8310-CB48-8D51-127066FC1BF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729404" y="4213166"/>
            <a:ext cx="247101" cy="254627"/>
          </a:xfrm>
          <a:prstGeom prst="rect">
            <a:avLst/>
          </a:prstGeom>
          <a:noFill/>
        </p:spPr>
      </p:pic>
      <p:sp>
        <p:nvSpPr>
          <p:cNvPr id="44" name="Rectangle 43">
            <a:extLst>
              <a:ext uri="{FF2B5EF4-FFF2-40B4-BE49-F238E27FC236}">
                <a16:creationId xmlns:a16="http://schemas.microsoft.com/office/drawing/2014/main" id="{38B504DE-87A5-EC4A-838B-D87247CE167D}"/>
              </a:ext>
            </a:extLst>
          </p:cNvPr>
          <p:cNvSpPr/>
          <p:nvPr/>
        </p:nvSpPr>
        <p:spPr>
          <a:xfrm>
            <a:off x="8138215" y="3592096"/>
            <a:ext cx="4065618" cy="1224409"/>
          </a:xfrm>
          <a:prstGeom prst="rect">
            <a:avLst/>
          </a:prstGeom>
          <a:solidFill>
            <a:srgbClr val="35B4AD">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45" name="Rectangle 44">
            <a:extLst>
              <a:ext uri="{FF2B5EF4-FFF2-40B4-BE49-F238E27FC236}">
                <a16:creationId xmlns:a16="http://schemas.microsoft.com/office/drawing/2014/main" id="{3994F5C3-90ED-D543-94C0-21BC9E87A4A5}"/>
              </a:ext>
            </a:extLst>
          </p:cNvPr>
          <p:cNvSpPr/>
          <p:nvPr/>
        </p:nvSpPr>
        <p:spPr>
          <a:xfrm>
            <a:off x="8398891" y="3730826"/>
            <a:ext cx="3561404" cy="892552"/>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1600" b="1" kern="0" dirty="0">
                <a:solidFill>
                  <a:srgbClr val="35B4AD"/>
                </a:solidFill>
                <a:ea typeface="Roboto" panose="02000000000000000000" pitchFamily="2" charset="0"/>
              </a:rPr>
              <a:t>AVANTAGE ÉCONOMIQUE</a:t>
            </a:r>
            <a:br>
              <a:rPr lang="fr-FR" sz="1600" b="1" kern="0" dirty="0">
                <a:solidFill>
                  <a:schemeClr val="bg1"/>
                </a:solidFill>
                <a:ea typeface="Roboto" panose="02000000000000000000" pitchFamily="2" charset="0"/>
              </a:rPr>
            </a:br>
            <a:r>
              <a:rPr lang="fr-FR" sz="1200" b="1" kern="0" dirty="0">
                <a:solidFill>
                  <a:srgbClr val="0D3F5C"/>
                </a:solidFill>
                <a:ea typeface="Roboto" panose="02000000000000000000" pitchFamily="2" charset="0"/>
              </a:rPr>
              <a:t>La technologie assure pour l’utilisateur un revenu récurrent issu de la vente d’électricité, ou une réduction de sa consommation en électricité.</a:t>
            </a:r>
          </a:p>
        </p:txBody>
      </p:sp>
      <p:sp>
        <p:nvSpPr>
          <p:cNvPr id="48" name="Rectangle 47">
            <a:extLst>
              <a:ext uri="{FF2B5EF4-FFF2-40B4-BE49-F238E27FC236}">
                <a16:creationId xmlns:a16="http://schemas.microsoft.com/office/drawing/2014/main" id="{38B504DE-87A5-EC4A-838B-D87247CE167D}"/>
              </a:ext>
            </a:extLst>
          </p:cNvPr>
          <p:cNvSpPr/>
          <p:nvPr/>
        </p:nvSpPr>
        <p:spPr>
          <a:xfrm>
            <a:off x="8137183" y="2506325"/>
            <a:ext cx="4048395" cy="976508"/>
          </a:xfrm>
          <a:prstGeom prst="rect">
            <a:avLst/>
          </a:prstGeom>
          <a:solidFill>
            <a:srgbClr val="35B4AD">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49" name="Rectangle 48">
            <a:extLst>
              <a:ext uri="{FF2B5EF4-FFF2-40B4-BE49-F238E27FC236}">
                <a16:creationId xmlns:a16="http://schemas.microsoft.com/office/drawing/2014/main" id="{3994F5C3-90ED-D543-94C0-21BC9E87A4A5}"/>
              </a:ext>
            </a:extLst>
          </p:cNvPr>
          <p:cNvSpPr/>
          <p:nvPr/>
        </p:nvSpPr>
        <p:spPr>
          <a:xfrm>
            <a:off x="8398890" y="2638687"/>
            <a:ext cx="3294383" cy="707886"/>
          </a:xfrm>
          <a:prstGeom prst="rect">
            <a:avLst/>
          </a:prstGeom>
          <a:noFill/>
        </p:spPr>
        <p:txBody>
          <a:bodyPr wrap="square">
            <a:spAutoFit/>
          </a:bodyPr>
          <a:lstStyle/>
          <a:p>
            <a:pPr lvl="0" defTabSz="407526" fontAlgn="base">
              <a:spcBef>
                <a:spcPts val="635"/>
              </a:spcBef>
              <a:spcAft>
                <a:spcPct val="0"/>
              </a:spcAft>
              <a:buClr>
                <a:srgbClr val="669900"/>
              </a:buClr>
              <a:buSzPct val="100000"/>
            </a:pPr>
            <a:r>
              <a:rPr lang="fr-FR" sz="1600" b="1" kern="0" dirty="0">
                <a:solidFill>
                  <a:srgbClr val="35B4AD"/>
                </a:solidFill>
                <a:ea typeface="Roboto" panose="02000000000000000000" pitchFamily="2" charset="0"/>
              </a:rPr>
              <a:t>AVANTAGE ÉCOLOGIQUE </a:t>
            </a:r>
            <a:br>
              <a:rPr lang="fr-FR" sz="1600" b="1" kern="0" dirty="0">
                <a:solidFill>
                  <a:srgbClr val="16618D"/>
                </a:solidFill>
                <a:ea typeface="Roboto" panose="02000000000000000000" pitchFamily="2" charset="0"/>
              </a:rPr>
            </a:br>
            <a:r>
              <a:rPr lang="fr-FR" sz="1200" b="1" kern="0" dirty="0">
                <a:solidFill>
                  <a:srgbClr val="0D3F5C"/>
                </a:solidFill>
                <a:ea typeface="Roboto" panose="02000000000000000000" pitchFamily="2" charset="0"/>
              </a:rPr>
              <a:t>L’ORC transforme l’énergie thermique perdue en électricité sans émettre de gaz à effet de serre. </a:t>
            </a:r>
          </a:p>
        </p:txBody>
      </p:sp>
      <p:sp>
        <p:nvSpPr>
          <p:cNvPr id="50" name="Rectangle 49">
            <a:extLst>
              <a:ext uri="{FF2B5EF4-FFF2-40B4-BE49-F238E27FC236}">
                <a16:creationId xmlns:a16="http://schemas.microsoft.com/office/drawing/2014/main" id="{3994F5C3-90ED-D543-94C0-21BC9E87A4A5}"/>
              </a:ext>
            </a:extLst>
          </p:cNvPr>
          <p:cNvSpPr/>
          <p:nvPr/>
        </p:nvSpPr>
        <p:spPr>
          <a:xfrm>
            <a:off x="92549" y="1354458"/>
            <a:ext cx="11968123" cy="923330"/>
          </a:xfrm>
          <a:prstGeom prst="rect">
            <a:avLst/>
          </a:prstGeom>
          <a:noFill/>
        </p:spPr>
        <p:txBody>
          <a:bodyPr wrap="square">
            <a:spAutoFit/>
          </a:bodyPr>
          <a:lstStyle/>
          <a:p>
            <a:pPr lvl="0" algn="ctr" defTabSz="407526" fontAlgn="base">
              <a:spcBef>
                <a:spcPts val="635"/>
              </a:spcBef>
              <a:spcAft>
                <a:spcPct val="0"/>
              </a:spcAft>
              <a:buClr>
                <a:srgbClr val="669900"/>
              </a:buClr>
              <a:buSzPct val="100000"/>
            </a:pPr>
            <a:r>
              <a:rPr lang="fr-FR" b="1" dirty="0">
                <a:solidFill>
                  <a:srgbClr val="16618D"/>
                </a:solidFill>
                <a:cs typeface="Arial" panose="020B0604020202020204" pitchFamily="34" charset="0"/>
              </a:rPr>
              <a:t>L’ORC ou machine à </a:t>
            </a:r>
            <a:r>
              <a:rPr lang="fr-FR" b="1" dirty="0">
                <a:solidFill>
                  <a:srgbClr val="35B4AD"/>
                </a:solidFill>
                <a:cs typeface="Arial" panose="020B0604020202020204" pitchFamily="34" charset="0"/>
              </a:rPr>
              <a:t>Cycle Organique de Rankine</a:t>
            </a:r>
            <a:r>
              <a:rPr lang="fr-FR" b="1" dirty="0">
                <a:solidFill>
                  <a:srgbClr val="16618D"/>
                </a:solidFill>
                <a:cs typeface="Arial" panose="020B0604020202020204" pitchFamily="34" charset="0"/>
              </a:rPr>
              <a:t> s’appuie sur les principes du cycle thermodynamique </a:t>
            </a:r>
            <a:br>
              <a:rPr lang="fr-FR" b="1" dirty="0">
                <a:solidFill>
                  <a:srgbClr val="16618D"/>
                </a:solidFill>
                <a:cs typeface="Arial" panose="020B0604020202020204" pitchFamily="34" charset="0"/>
              </a:rPr>
            </a:br>
            <a:r>
              <a:rPr lang="fr-FR" b="1" dirty="0">
                <a:solidFill>
                  <a:srgbClr val="16618D"/>
                </a:solidFill>
                <a:cs typeface="Arial" panose="020B0604020202020204" pitchFamily="34" charset="0"/>
              </a:rPr>
              <a:t>qui utilise la vapeur d’eau comme fluide de travail dans des turbines à vapeur.</a:t>
            </a:r>
            <a:br>
              <a:rPr lang="fr-FR" b="1" dirty="0">
                <a:solidFill>
                  <a:srgbClr val="16618D"/>
                </a:solidFill>
                <a:cs typeface="Arial" panose="020B0604020202020204" pitchFamily="34" charset="0"/>
              </a:rPr>
            </a:br>
            <a:r>
              <a:rPr lang="fr-FR" b="1" dirty="0">
                <a:solidFill>
                  <a:srgbClr val="16618D"/>
                </a:solidFill>
                <a:cs typeface="Arial" panose="020B0604020202020204" pitchFamily="34" charset="0"/>
              </a:rPr>
              <a:t>Ici, la vapeur d’eau est </a:t>
            </a:r>
            <a:r>
              <a:rPr lang="fr-FR" b="1" dirty="0">
                <a:solidFill>
                  <a:srgbClr val="35B4AD"/>
                </a:solidFill>
                <a:cs typeface="Arial" panose="020B0604020202020204" pitchFamily="34" charset="0"/>
              </a:rPr>
              <a:t>remplacée par une source de chaleur</a:t>
            </a:r>
            <a:r>
              <a:rPr lang="fr-FR" b="1" dirty="0">
                <a:solidFill>
                  <a:srgbClr val="16618D"/>
                </a:solidFill>
                <a:cs typeface="Arial" panose="020B0604020202020204" pitchFamily="34" charset="0"/>
              </a:rPr>
              <a:t>.  </a:t>
            </a:r>
          </a:p>
        </p:txBody>
      </p:sp>
      <p:pic>
        <p:nvPicPr>
          <p:cNvPr id="43" name="Image 42">
            <a:extLst>
              <a:ext uri="{FF2B5EF4-FFF2-40B4-BE49-F238E27FC236}">
                <a16:creationId xmlns:a16="http://schemas.microsoft.com/office/drawing/2014/main" id="{95B77B9F-8310-CB48-8D51-127066FC1BF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814112" y="6521824"/>
            <a:ext cx="193782" cy="199684"/>
          </a:xfrm>
          <a:prstGeom prst="rect">
            <a:avLst/>
          </a:prstGeom>
          <a:noFill/>
        </p:spPr>
      </p:pic>
      <p:sp>
        <p:nvSpPr>
          <p:cNvPr id="46" name="ZoneTexte 45"/>
          <p:cNvSpPr txBox="1"/>
          <p:nvPr/>
        </p:nvSpPr>
        <p:spPr>
          <a:xfrm>
            <a:off x="11470341" y="6454072"/>
            <a:ext cx="427215" cy="338554"/>
          </a:xfrm>
          <a:prstGeom prst="rect">
            <a:avLst/>
          </a:prstGeom>
          <a:noFill/>
        </p:spPr>
        <p:txBody>
          <a:bodyPr wrap="square" rtlCol="0">
            <a:spAutoFit/>
          </a:bodyPr>
          <a:lstStyle/>
          <a:p>
            <a:pPr algn="r"/>
            <a:r>
              <a:rPr lang="fr-FR" sz="1600" dirty="0">
                <a:solidFill>
                  <a:srgbClr val="336D84"/>
                </a:solidFill>
              </a:rPr>
              <a:t>9</a:t>
            </a:r>
          </a:p>
        </p:txBody>
      </p:sp>
    </p:spTree>
    <p:extLst>
      <p:ext uri="{BB962C8B-B14F-4D97-AF65-F5344CB8AC3E}">
        <p14:creationId xmlns:p14="http://schemas.microsoft.com/office/powerpoint/2010/main" val="307018091"/>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19573</TotalTime>
  <Words>4206</Words>
  <Application>Microsoft Office PowerPoint</Application>
  <PresentationFormat>Grand écran</PresentationFormat>
  <Paragraphs>627</Paragraphs>
  <Slides>42</Slides>
  <Notes>12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42</vt:i4>
      </vt:variant>
    </vt:vector>
  </HeadingPairs>
  <TitlesOfParts>
    <vt:vector size="49" baseType="lpstr">
      <vt:lpstr>Abel</vt:lpstr>
      <vt:lpstr>Arial</vt:lpstr>
      <vt:lpstr>Calibri</vt:lpstr>
      <vt:lpstr>Calibri Light</vt:lpstr>
      <vt:lpstr>Roboto</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GUY FLEURY</cp:lastModifiedBy>
  <cp:revision>850</cp:revision>
  <cp:lastPrinted>2020-11-09T18:00:44Z</cp:lastPrinted>
  <dcterms:created xsi:type="dcterms:W3CDTF">2019-09-05T08:38:20Z</dcterms:created>
  <dcterms:modified xsi:type="dcterms:W3CDTF">2021-04-09T12:34:58Z</dcterms:modified>
</cp:coreProperties>
</file>